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2" r:id="rId2"/>
    <p:sldId id="293" r:id="rId3"/>
    <p:sldId id="303" r:id="rId4"/>
    <p:sldId id="304" r:id="rId5"/>
    <p:sldId id="305" r:id="rId6"/>
    <p:sldId id="306" r:id="rId7"/>
    <p:sldId id="311" r:id="rId8"/>
    <p:sldId id="313" r:id="rId9"/>
    <p:sldId id="307" r:id="rId10"/>
    <p:sldId id="315" r:id="rId11"/>
    <p:sldId id="316" r:id="rId12"/>
    <p:sldId id="308" r:id="rId13"/>
    <p:sldId id="317" r:id="rId14"/>
    <p:sldId id="310" r:id="rId15"/>
    <p:sldId id="309" r:id="rId16"/>
    <p:sldId id="320" r:id="rId17"/>
    <p:sldId id="321" r:id="rId18"/>
    <p:sldId id="324" r:id="rId19"/>
    <p:sldId id="326" r:id="rId20"/>
    <p:sldId id="325" r:id="rId21"/>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A800924-16A2-9845-AE33-DBCBA618A029}">
          <p14:sldIdLst>
            <p14:sldId id="292"/>
            <p14:sldId id="293"/>
            <p14:sldId id="303"/>
            <p14:sldId id="304"/>
            <p14:sldId id="305"/>
            <p14:sldId id="306"/>
            <p14:sldId id="311"/>
            <p14:sldId id="313"/>
            <p14:sldId id="307"/>
            <p14:sldId id="315"/>
            <p14:sldId id="316"/>
            <p14:sldId id="308"/>
            <p14:sldId id="317"/>
            <p14:sldId id="310"/>
            <p14:sldId id="309"/>
            <p14:sldId id="320"/>
            <p14:sldId id="321"/>
            <p14:sldId id="324"/>
            <p14:sldId id="326"/>
            <p14:sldId id="325"/>
          </p14:sldIdLst>
        </p14:section>
        <p14:section name="Reference" id="{2F88BC36-CE7F-2345-9950-AE616B69975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852C"/>
    <a:srgbClr val="0C3E75"/>
    <a:srgbClr val="2525FF"/>
    <a:srgbClr val="FF504F"/>
    <a:srgbClr val="2081BC"/>
    <a:srgbClr val="49CAE5"/>
    <a:srgbClr val="ADE8F4"/>
    <a:srgbClr val="04D3EA"/>
    <a:srgbClr val="000000"/>
    <a:srgbClr val="90E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6"/>
    <p:restoredTop sz="80680"/>
  </p:normalViewPr>
  <p:slideViewPr>
    <p:cSldViewPr snapToGrid="0">
      <p:cViewPr>
        <p:scale>
          <a:sx n="47" d="100"/>
          <a:sy n="47" d="100"/>
        </p:scale>
        <p:origin x="1600" y="1376"/>
      </p:cViewPr>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A82EB-938E-E743-94FD-57C22A1AA5A9}" type="datetimeFigureOut">
              <a:rPr kumimoji="1" lang="zh-HK" altLang="en-US" smtClean="0"/>
              <a:t>08/05/24</a:t>
            </a:fld>
            <a:endParaRPr kumimoji="1"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503A2-401E-784F-A9FA-D43D0EDF8A69}" type="slidenum">
              <a:rPr kumimoji="1" lang="zh-HK" altLang="en-US" smtClean="0"/>
              <a:t>‹#›</a:t>
            </a:fld>
            <a:endParaRPr kumimoji="1" lang="zh-HK" altLang="en-US"/>
          </a:p>
        </p:txBody>
      </p:sp>
    </p:spTree>
    <p:extLst>
      <p:ext uri="{BB962C8B-B14F-4D97-AF65-F5344CB8AC3E}">
        <p14:creationId xmlns:p14="http://schemas.microsoft.com/office/powerpoint/2010/main" val="3971703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Good afternoon professor, ta and students, I am Kwok Ho Kai </a:t>
            </a:r>
            <a:r>
              <a:rPr kumimoji="1" lang="en-US" altLang="zh-HK" dirty="0" err="1"/>
              <a:t>Kyro</a:t>
            </a:r>
            <a:r>
              <a:rPr kumimoji="1" lang="en-US" altLang="zh-HK" dirty="0"/>
              <a:t>. Today I bring the topic of Robo Advising for Retail Investors as my final project presentation.</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a:t>
            </a:fld>
            <a:endParaRPr kumimoji="1" lang="zh-HK" altLang="en-US"/>
          </a:p>
        </p:txBody>
      </p:sp>
    </p:spTree>
    <p:extLst>
      <p:ext uri="{BB962C8B-B14F-4D97-AF65-F5344CB8AC3E}">
        <p14:creationId xmlns:p14="http://schemas.microsoft.com/office/powerpoint/2010/main" val="300819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I split the data for training set and testing set.</a:t>
            </a:r>
          </a:p>
          <a:p>
            <a:endParaRPr kumimoji="1" lang="en-US" altLang="zh-HK" dirty="0"/>
          </a:p>
          <a:p>
            <a:r>
              <a:rPr kumimoji="1" lang="en-US" altLang="zh-HK" dirty="0"/>
              <a:t>I </a:t>
            </a:r>
            <a:r>
              <a:rPr kumimoji="1" lang="en-US" altLang="zh-HK" dirty="0" err="1"/>
              <a:t>employu</a:t>
            </a:r>
            <a:r>
              <a:rPr kumimoji="1" lang="en-US" altLang="zh-HK" dirty="0"/>
              <a:t> a grid search technique to carry the analysis hyperparameter sensitivity to the strategy performance in the training set. The deep blue color mean the strategy could obtain a high </a:t>
            </a:r>
            <a:r>
              <a:rPr kumimoji="1" lang="en-US" altLang="zh-HK" dirty="0" err="1"/>
              <a:t>sharpe</a:t>
            </a:r>
            <a:r>
              <a:rPr kumimoji="1" lang="en-US" altLang="zh-HK" dirty="0"/>
              <a:t> ratio and vice versa. As you could see from the heatmap, we could eliminate some hyperparameter to prevent the strategy underfit. I also when the lower and upper threshold are around -1.9 and 2.7, the strategy work better, but is is unbalanced. I think it is reasonable because US market always have more bullish time than bearish market time. This finding aligns with the fact, and with these threshold the strategy enter long position more easily and enter short position more hard.</a:t>
            </a:r>
          </a:p>
          <a:p>
            <a:endParaRPr kumimoji="1" lang="en-US" altLang="zh-HK" dirty="0"/>
          </a:p>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10</a:t>
            </a:fld>
            <a:endParaRPr kumimoji="1" lang="zh-HK" altLang="en-US"/>
          </a:p>
        </p:txBody>
      </p:sp>
    </p:spTree>
    <p:extLst>
      <p:ext uri="{BB962C8B-B14F-4D97-AF65-F5344CB8AC3E}">
        <p14:creationId xmlns:p14="http://schemas.microsoft.com/office/powerpoint/2010/main" val="319191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Here is one of the reverse strategy </a:t>
            </a:r>
            <a:r>
              <a:rPr kumimoji="1" lang="en-US" altLang="zh-HK" dirty="0" err="1"/>
              <a:t>backtesting</a:t>
            </a:r>
            <a:r>
              <a:rPr kumimoji="1" lang="en-US" altLang="zh-HK" dirty="0"/>
              <a:t> sample with the optimized parameter. The strategy could capture the reversal timing and beat the index with its 1.3 </a:t>
            </a:r>
            <a:r>
              <a:rPr kumimoji="1" lang="en-US" altLang="zh-HK" dirty="0" err="1"/>
              <a:t>sharpe</a:t>
            </a:r>
            <a:r>
              <a:rPr kumimoji="1" lang="en-US" altLang="zh-HK" dirty="0"/>
              <a:t> ratio. The long short ratio is around 0.7 and close to 1, which indicate the strategy is unbiased and should be work well no matter the market the bullish or bearish.</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11</a:t>
            </a:fld>
            <a:endParaRPr kumimoji="1" lang="zh-HK" altLang="en-US"/>
          </a:p>
        </p:txBody>
      </p:sp>
    </p:spTree>
    <p:extLst>
      <p:ext uri="{BB962C8B-B14F-4D97-AF65-F5344CB8AC3E}">
        <p14:creationId xmlns:p14="http://schemas.microsoft.com/office/powerpoint/2010/main" val="2404867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However, in the testing period, this strategy is not as promising as in the training period. Its </a:t>
            </a:r>
            <a:r>
              <a:rPr kumimoji="1" lang="en-US" altLang="zh-HK" dirty="0" err="1"/>
              <a:t>sharpe</a:t>
            </a:r>
            <a:r>
              <a:rPr kumimoji="1" lang="en-US" altLang="zh-HK" dirty="0"/>
              <a:t> ratio only 0.7 and cannot beat the index. The long short ratio is biased as you could see it could not capture the drawdown.</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12</a:t>
            </a:fld>
            <a:endParaRPr kumimoji="1" lang="zh-HK" altLang="en-US"/>
          </a:p>
        </p:txBody>
      </p:sp>
    </p:spTree>
    <p:extLst>
      <p:ext uri="{BB962C8B-B14F-4D97-AF65-F5344CB8AC3E}">
        <p14:creationId xmlns:p14="http://schemas.microsoft.com/office/powerpoint/2010/main" val="300267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The local minima strategy do better in the testing sample. It archive a 2.4 </a:t>
            </a:r>
            <a:r>
              <a:rPr kumimoji="1" lang="en-US" altLang="zh-HK" dirty="0" err="1"/>
              <a:t>sharpe</a:t>
            </a:r>
            <a:r>
              <a:rPr kumimoji="1" lang="en-US" altLang="zh-HK" dirty="0"/>
              <a:t> ratio to beat the index. The long short ratio is not extremely </a:t>
            </a:r>
            <a:r>
              <a:rPr kumimoji="1" lang="en-US" altLang="zh-HK" dirty="0" err="1"/>
              <a:t>unbalence</a:t>
            </a:r>
            <a:r>
              <a:rPr kumimoji="1" lang="en-US" altLang="zh-HK" dirty="0"/>
              <a:t>. We could see this strategy do well especially it could capture the downtrend in the previous month and adjust the position.</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13</a:t>
            </a:fld>
            <a:endParaRPr kumimoji="1" lang="zh-HK" altLang="en-US"/>
          </a:p>
        </p:txBody>
      </p:sp>
    </p:spTree>
    <p:extLst>
      <p:ext uri="{BB962C8B-B14F-4D97-AF65-F5344CB8AC3E}">
        <p14:creationId xmlns:p14="http://schemas.microsoft.com/office/powerpoint/2010/main" val="2038593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Given the </a:t>
            </a:r>
            <a:r>
              <a:rPr kumimoji="1" lang="en-US" altLang="zh-HK" dirty="0" err="1"/>
              <a:t>backtested</a:t>
            </a:r>
            <a:r>
              <a:rPr kumimoji="1" lang="en-US" altLang="zh-HK" dirty="0"/>
              <a:t> and evaluated strategy, I aim to automate whole process from getting the data, generate the signals and send it to the social media.</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14</a:t>
            </a:fld>
            <a:endParaRPr kumimoji="1" lang="zh-HK" altLang="en-US"/>
          </a:p>
        </p:txBody>
      </p:sp>
    </p:spTree>
    <p:extLst>
      <p:ext uri="{BB962C8B-B14F-4D97-AF65-F5344CB8AC3E}">
        <p14:creationId xmlns:p14="http://schemas.microsoft.com/office/powerpoint/2010/main" val="165696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In the first step, I use beautiful soap to scrape the html data from the internet and load it into python </a:t>
            </a:r>
            <a:r>
              <a:rPr kumimoji="1" lang="en-US" altLang="zh-HK" dirty="0" err="1"/>
              <a:t>dataframe</a:t>
            </a:r>
            <a:r>
              <a:rPr kumimoji="1" lang="en-US" altLang="zh-HK" dirty="0"/>
              <a:t> format. The data </a:t>
            </a:r>
            <a:r>
              <a:rPr kumimoji="1" lang="en-US" altLang="zh-HK" dirty="0" err="1"/>
              <a:t>soruces</a:t>
            </a:r>
            <a:r>
              <a:rPr kumimoji="1" lang="en-US" altLang="zh-HK" dirty="0"/>
              <a:t> are from </a:t>
            </a:r>
            <a:r>
              <a:rPr kumimoji="1" lang="en-US" altLang="zh-HK" dirty="0" err="1"/>
              <a:t>investing.hk.com</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15</a:t>
            </a:fld>
            <a:endParaRPr kumimoji="1" lang="zh-HK" altLang="en-US"/>
          </a:p>
        </p:txBody>
      </p:sp>
    </p:spTree>
    <p:extLst>
      <p:ext uri="{BB962C8B-B14F-4D97-AF65-F5344CB8AC3E}">
        <p14:creationId xmlns:p14="http://schemas.microsoft.com/office/powerpoint/2010/main" val="2835570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16</a:t>
            </a:fld>
            <a:endParaRPr kumimoji="1" lang="zh-HK" altLang="en-US"/>
          </a:p>
        </p:txBody>
      </p:sp>
    </p:spTree>
    <p:extLst>
      <p:ext uri="{BB962C8B-B14F-4D97-AF65-F5344CB8AC3E}">
        <p14:creationId xmlns:p14="http://schemas.microsoft.com/office/powerpoint/2010/main" val="267954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17</a:t>
            </a:fld>
            <a:endParaRPr kumimoji="1" lang="zh-HK" altLang="en-US"/>
          </a:p>
        </p:txBody>
      </p:sp>
    </p:spTree>
    <p:extLst>
      <p:ext uri="{BB962C8B-B14F-4D97-AF65-F5344CB8AC3E}">
        <p14:creationId xmlns:p14="http://schemas.microsoft.com/office/powerpoint/2010/main" val="120772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18</a:t>
            </a:fld>
            <a:endParaRPr kumimoji="1" lang="zh-HK" altLang="en-US"/>
          </a:p>
        </p:txBody>
      </p:sp>
    </p:spTree>
    <p:extLst>
      <p:ext uri="{BB962C8B-B14F-4D97-AF65-F5344CB8AC3E}">
        <p14:creationId xmlns:p14="http://schemas.microsoft.com/office/powerpoint/2010/main" val="2328653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19</a:t>
            </a:fld>
            <a:endParaRPr kumimoji="1" lang="zh-HK" altLang="en-US"/>
          </a:p>
        </p:txBody>
      </p:sp>
    </p:spTree>
    <p:extLst>
      <p:ext uri="{BB962C8B-B14F-4D97-AF65-F5344CB8AC3E}">
        <p14:creationId xmlns:p14="http://schemas.microsoft.com/office/powerpoint/2010/main" val="129620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In the coming time, I will explain what is </a:t>
            </a:r>
            <a:r>
              <a:rPr kumimoji="1" lang="en-US" altLang="zh-HK" dirty="0" err="1"/>
              <a:t>robo-advsing</a:t>
            </a:r>
            <a:r>
              <a:rPr kumimoji="1" lang="en-US" altLang="zh-HK" dirty="0"/>
              <a:t> and retail investors. What my project want to archive and how I implement the project and the share the result and the summary.</a:t>
            </a:r>
          </a:p>
          <a:p>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2</a:t>
            </a:fld>
            <a:endParaRPr kumimoji="1" lang="zh-HK" altLang="en-US"/>
          </a:p>
        </p:txBody>
      </p:sp>
    </p:spTree>
    <p:extLst>
      <p:ext uri="{BB962C8B-B14F-4D97-AF65-F5344CB8AC3E}">
        <p14:creationId xmlns:p14="http://schemas.microsoft.com/office/powerpoint/2010/main" val="183433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HK" b="0" dirty="0"/>
              <a:t>1: In today world, everyone want to grow their money in the financial markets. But the market is complicated, so they seek helps from the professional advisors to guide their investment decisions. The introduction of </a:t>
            </a:r>
            <a:r>
              <a:rPr lang="en-US" altLang="zh-HK" b="0" dirty="0" err="1"/>
              <a:t>robo</a:t>
            </a:r>
            <a:r>
              <a:rPr lang="en-US" altLang="zh-HK" b="0" dirty="0"/>
              <a:t> advising change this way. Robo advisors are algorithm-driven so they operate without human error, but for traditional advisors, there is a possibility of personal biases and emotion influences their judgement. It also require a face-to-face or phone calls that limited the accessibility. Robo-advisors service are 24/7 which making them highly accessible to anyone and bring that they generally have a lower minimum investment requirement. Traditional advisors often </a:t>
            </a:r>
            <a:r>
              <a:rPr lang="en-US" altLang="zh-HK" b="0" dirty="0" err="1"/>
              <a:t>rquires</a:t>
            </a:r>
            <a:r>
              <a:rPr lang="en-US" altLang="zh-HK" b="0" dirty="0"/>
              <a:t> a higher wealth which bring a barrier small-scale investors. Robo advising automated processes mean that portfolio adjustments and responses to market changes can be made very quickly. But traditional advisors need time to digest the new information and make the process slower. Therefore, the benefit of </a:t>
            </a:r>
            <a:r>
              <a:rPr lang="en-US" altLang="zh-HK" b="0" dirty="0" err="1"/>
              <a:t>robo</a:t>
            </a:r>
            <a:r>
              <a:rPr lang="en-US" altLang="zh-HK" b="0" dirty="0"/>
              <a:t> advising always outweighs to traditional </a:t>
            </a:r>
            <a:r>
              <a:rPr lang="en-US" altLang="zh-HK" b="0" dirty="0" err="1"/>
              <a:t>robo</a:t>
            </a:r>
            <a:r>
              <a:rPr lang="en-US" altLang="zh-HK" b="0" dirty="0"/>
              <a:t> advising.</a:t>
            </a:r>
          </a:p>
          <a:p>
            <a:endParaRPr lang="en-US" altLang="zh-HK" b="0" dirty="0"/>
          </a:p>
          <a:p>
            <a:r>
              <a:rPr lang="en-US" altLang="zh-HK" b="0" dirty="0"/>
              <a:t>2: Regarding to retail investors. They may have limited knowledge to the market. They </a:t>
            </a:r>
            <a:r>
              <a:rPr lang="en-US" altLang="zh-HK" b="0" dirty="0" err="1"/>
              <a:t>dont</a:t>
            </a:r>
            <a:r>
              <a:rPr lang="en-US" altLang="zh-HK" b="0" dirty="0"/>
              <a:t> understand the market concept and </a:t>
            </a:r>
            <a:r>
              <a:rPr lang="en-US" altLang="zh-HK" b="0" dirty="0" err="1"/>
              <a:t>dont</a:t>
            </a:r>
            <a:r>
              <a:rPr lang="en-US" altLang="zh-HK" b="0" dirty="0"/>
              <a:t> know how to manage their risk. At the same time, they may not have many times to learn or manage their portfolio actively. They always seek for simple and understandable investment solutions.</a:t>
            </a:r>
          </a:p>
          <a:p>
            <a:endParaRPr kumimoji="1" lang="zh-HK" altLang="en-US" b="0"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3</a:t>
            </a:fld>
            <a:endParaRPr kumimoji="1" lang="zh-HK" altLang="en-US"/>
          </a:p>
        </p:txBody>
      </p:sp>
    </p:spTree>
    <p:extLst>
      <p:ext uri="{BB962C8B-B14F-4D97-AF65-F5344CB8AC3E}">
        <p14:creationId xmlns:p14="http://schemas.microsoft.com/office/powerpoint/2010/main" val="3174832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buFont typeface="Arial" panose="020B0604020202020204" pitchFamily="34" charset="0"/>
              <a:buNone/>
            </a:pPr>
            <a:r>
              <a:rPr lang="en-US" altLang="zh-HK" b="1" i="0" dirty="0">
                <a:solidFill>
                  <a:srgbClr val="000000"/>
                </a:solidFill>
                <a:effectLst/>
                <a:latin typeface="-apple-system"/>
              </a:rPr>
              <a:t>These overview bring three objective my project.  </a:t>
            </a:r>
          </a:p>
          <a:p>
            <a:pPr marL="0" indent="0" algn="l">
              <a:buFont typeface="Arial" panose="020B0604020202020204" pitchFamily="34" charset="0"/>
              <a:buNone/>
            </a:pPr>
            <a:r>
              <a:rPr lang="en-US" altLang="zh-HK" b="1" i="0" dirty="0">
                <a:solidFill>
                  <a:srgbClr val="000000"/>
                </a:solidFill>
                <a:effectLst/>
                <a:latin typeface="-apple-system"/>
              </a:rPr>
              <a:t>1: The first one is to develop a data-driven strategy for advising the retails investors. </a:t>
            </a:r>
          </a:p>
          <a:p>
            <a:pPr marL="0" indent="0" algn="l">
              <a:buFont typeface="Arial" panose="020B0604020202020204" pitchFamily="34" charset="0"/>
              <a:buNone/>
            </a:pPr>
            <a:r>
              <a:rPr lang="en-US" altLang="zh-HK" b="1" i="0" dirty="0">
                <a:solidFill>
                  <a:srgbClr val="000000"/>
                </a:solidFill>
                <a:effectLst/>
                <a:latin typeface="-apple-system"/>
              </a:rPr>
              <a:t>2: The second is to offer a simple and straight forward trading signal everyday like long or short or do nothing based on the market updated. </a:t>
            </a:r>
          </a:p>
          <a:p>
            <a:pPr marL="0" indent="0" algn="l">
              <a:buFont typeface="Arial" panose="020B0604020202020204" pitchFamily="34" charset="0"/>
              <a:buNone/>
            </a:pPr>
            <a:r>
              <a:rPr lang="en-US" altLang="zh-HK" b="1" i="0" dirty="0">
                <a:solidFill>
                  <a:srgbClr val="000000"/>
                </a:solidFill>
                <a:effectLst/>
                <a:latin typeface="-apple-system"/>
              </a:rPr>
              <a:t>3: The third is to provides advice with the focus on ETF in that will </a:t>
            </a:r>
            <a:r>
              <a:rPr lang="en-US" altLang="zh-HK" b="0" i="0" dirty="0">
                <a:solidFill>
                  <a:srgbClr val="000000"/>
                </a:solidFill>
                <a:effectLst/>
                <a:latin typeface="-apple-system"/>
              </a:rPr>
              <a:t>automatically diversify the investor's portfolio and reducing their risk.</a:t>
            </a:r>
            <a:endParaRPr lang="en-US" altLang="zh-HK" b="1" i="0" dirty="0">
              <a:solidFill>
                <a:srgbClr val="000000"/>
              </a:solidFill>
              <a:effectLst/>
              <a:latin typeface="-apple-system"/>
            </a:endParaRPr>
          </a:p>
          <a:p>
            <a:pPr marL="0" indent="0" algn="l">
              <a:buFont typeface="Arial" panose="020B0604020202020204" pitchFamily="34" charset="0"/>
              <a:buNone/>
            </a:pPr>
            <a:endParaRPr lang="en-US" altLang="zh-HK" b="1" i="0" dirty="0">
              <a:solidFill>
                <a:srgbClr val="000000"/>
              </a:solidFill>
              <a:effectLst/>
              <a:latin typeface="-apple-system"/>
            </a:endParaRPr>
          </a:p>
          <a:p>
            <a:pPr marL="0" indent="0" algn="l">
              <a:buFont typeface="Arial" panose="020B0604020202020204" pitchFamily="34" charset="0"/>
              <a:buNone/>
            </a:pPr>
            <a:r>
              <a:rPr lang="en-US" altLang="zh-HK" b="1" i="0" dirty="0">
                <a:solidFill>
                  <a:srgbClr val="000000"/>
                </a:solidFill>
                <a:effectLst/>
                <a:latin typeface="-apple-system"/>
              </a:rPr>
              <a:t>Automated Diversification through ETFs</a:t>
            </a:r>
            <a:r>
              <a:rPr lang="en-US" altLang="zh-HK" b="0" i="0" dirty="0">
                <a:solidFill>
                  <a:srgbClr val="000000"/>
                </a:solidFill>
                <a:effectLst/>
                <a:latin typeface="-apple-system"/>
              </a:rPr>
              <a:t>:</a:t>
            </a:r>
          </a:p>
          <a:p>
            <a:pPr marL="457200" lvl="1" indent="0" algn="l">
              <a:buFont typeface="Arial" panose="020B0604020202020204" pitchFamily="34" charset="0"/>
              <a:buNone/>
            </a:pPr>
            <a:r>
              <a:rPr lang="en-US" altLang="zh-HK" b="1" i="0" dirty="0">
                <a:solidFill>
                  <a:srgbClr val="000000"/>
                </a:solidFill>
                <a:effectLst/>
                <a:latin typeface="-apple-system"/>
              </a:rPr>
              <a:t>Objective</a:t>
            </a:r>
            <a:r>
              <a:rPr lang="en-US" altLang="zh-HK" b="0" i="0" dirty="0">
                <a:solidFill>
                  <a:srgbClr val="000000"/>
                </a:solidFill>
                <a:effectLst/>
                <a:latin typeface="-apple-system"/>
              </a:rPr>
              <a:t>: Implement a robo-advisor that provides advice on ETFs tracking index funds. This feature will automatically diversify the investor's portfolio across various asset classes and geographic locations, thereby reducing the risk associated with individual stock investments.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HK" b="1" i="0" dirty="0">
                <a:solidFill>
                  <a:srgbClr val="000000"/>
                </a:solidFill>
                <a:effectLst/>
                <a:latin typeface="-apple-system"/>
              </a:rPr>
              <a:t>Benefit</a:t>
            </a:r>
            <a:r>
              <a:rPr lang="en-US" altLang="zh-HK" b="0" i="0" dirty="0">
                <a:solidFill>
                  <a:srgbClr val="000000"/>
                </a:solidFill>
                <a:effectLst/>
                <a:latin typeface="-apple-system"/>
              </a:rPr>
              <a:t>: Retail investors gain exposure to a broad market with a single transaction, which simplifies the investment process, enhances risk management. achieve diversification without the need to research and select individual securities.</a:t>
            </a:r>
          </a:p>
          <a:p>
            <a:pPr marL="457200" lvl="1" indent="0" algn="l">
              <a:buFont typeface="Arial" panose="020B0604020202020204" pitchFamily="34" charset="0"/>
              <a:buNone/>
            </a:pPr>
            <a:endParaRPr lang="en-US" altLang="zh-HK" b="0" i="0" dirty="0">
              <a:solidFill>
                <a:srgbClr val="000000"/>
              </a:solidFill>
              <a:effectLst/>
              <a:latin typeface="-apple-system"/>
            </a:endParaRPr>
          </a:p>
          <a:p>
            <a:pPr marL="0" indent="0" algn="l">
              <a:buFont typeface="Arial" panose="020B0604020202020204" pitchFamily="34" charset="0"/>
              <a:buNone/>
            </a:pPr>
            <a:r>
              <a:rPr lang="en-US" altLang="zh-HK" b="1" i="0" dirty="0">
                <a:solidFill>
                  <a:srgbClr val="000000"/>
                </a:solidFill>
                <a:effectLst/>
                <a:latin typeface="-apple-system"/>
              </a:rPr>
              <a:t>Daily Trading Signals</a:t>
            </a:r>
            <a:r>
              <a:rPr lang="en-US" altLang="zh-HK" b="0" i="0" dirty="0">
                <a:solidFill>
                  <a:srgbClr val="000000"/>
                </a:solidFill>
                <a:effectLst/>
                <a:latin typeface="-apple-system"/>
              </a:rPr>
              <a:t>:</a:t>
            </a:r>
          </a:p>
          <a:p>
            <a:pPr marL="457200" lvl="1" indent="0" algn="l">
              <a:buFont typeface="Arial" panose="020B0604020202020204" pitchFamily="34" charset="0"/>
              <a:buNone/>
            </a:pPr>
            <a:r>
              <a:rPr lang="en-US" altLang="zh-HK" b="1" i="0" dirty="0">
                <a:solidFill>
                  <a:srgbClr val="000000"/>
                </a:solidFill>
                <a:effectLst/>
                <a:latin typeface="-apple-system"/>
              </a:rPr>
              <a:t>Objective</a:t>
            </a:r>
            <a:r>
              <a:rPr lang="en-US" altLang="zh-HK" b="0" i="0" dirty="0">
                <a:solidFill>
                  <a:srgbClr val="000000"/>
                </a:solidFill>
                <a:effectLst/>
                <a:latin typeface="-apple-system"/>
              </a:rPr>
              <a:t>: Develop a feature within the robo-advisor that offers straightforward trading signals (buy, sell, hold) updated daily based on market analysis and algorithmic forecasts.</a:t>
            </a:r>
          </a:p>
          <a:p>
            <a:pPr marL="457200" lvl="1" indent="0" algn="l">
              <a:buFont typeface="Arial" panose="020B0604020202020204" pitchFamily="34" charset="0"/>
              <a:buNone/>
            </a:pPr>
            <a:r>
              <a:rPr lang="en-US" altLang="zh-HK" b="1" i="0" dirty="0">
                <a:solidFill>
                  <a:srgbClr val="000000"/>
                </a:solidFill>
                <a:effectLst/>
                <a:latin typeface="-apple-system"/>
              </a:rPr>
              <a:t>Benefit</a:t>
            </a:r>
            <a:r>
              <a:rPr lang="en-US" altLang="zh-HK" b="0" i="0" dirty="0">
                <a:solidFill>
                  <a:srgbClr val="000000"/>
                </a:solidFill>
                <a:effectLst/>
                <a:latin typeface="-apple-system"/>
              </a:rPr>
              <a:t>: This helps retail investors make timely decisions without the need to constantly monitor market fluctuations, thus reducing the emotional stress of trading and increasing the potential for systematic returns.</a:t>
            </a:r>
          </a:p>
          <a:p>
            <a:pPr marL="0" indent="0" algn="l">
              <a:buFont typeface="Arial" panose="020B0604020202020204" pitchFamily="34" charset="0"/>
              <a:buNone/>
            </a:pPr>
            <a:r>
              <a:rPr lang="en-US" altLang="zh-HK" b="1" i="0" dirty="0">
                <a:solidFill>
                  <a:srgbClr val="000000"/>
                </a:solidFill>
                <a:effectLst/>
                <a:latin typeface="-apple-system"/>
              </a:rPr>
              <a:t>Data-Driven Strategy Development</a:t>
            </a:r>
            <a:r>
              <a:rPr lang="en-US" altLang="zh-HK" b="0" i="0" dirty="0">
                <a:solidFill>
                  <a:srgbClr val="000000"/>
                </a:solidFill>
                <a:effectLst/>
                <a:latin typeface="-apple-system"/>
              </a:rPr>
              <a:t>:</a:t>
            </a:r>
          </a:p>
          <a:p>
            <a:pPr marL="457200" lvl="1" indent="0" algn="l">
              <a:buFont typeface="Arial" panose="020B0604020202020204" pitchFamily="34" charset="0"/>
              <a:buNone/>
            </a:pPr>
            <a:r>
              <a:rPr lang="en-US" altLang="zh-HK" b="1" i="0" dirty="0">
                <a:solidFill>
                  <a:srgbClr val="000000"/>
                </a:solidFill>
                <a:effectLst/>
                <a:latin typeface="-apple-system"/>
              </a:rPr>
              <a:t>Objective</a:t>
            </a:r>
            <a:r>
              <a:rPr lang="en-US" altLang="zh-HK" b="0" i="0" dirty="0">
                <a:solidFill>
                  <a:srgbClr val="000000"/>
                </a:solidFill>
                <a:effectLst/>
                <a:latin typeface="-apple-system"/>
              </a:rPr>
              <a:t>: Incorporate backtesting and strategy optimization tools within the robo-advisor to develop and refine investment strategies based on historical data. This will ensure that the strategies are robust and can adapt to changing market conditions.</a:t>
            </a:r>
          </a:p>
          <a:p>
            <a:pPr marL="457200" lvl="1" indent="0" algn="l">
              <a:buFont typeface="Arial" panose="020B0604020202020204" pitchFamily="34" charset="0"/>
              <a:buNone/>
            </a:pPr>
            <a:r>
              <a:rPr lang="en-US" altLang="zh-HK" b="1" i="0" dirty="0">
                <a:solidFill>
                  <a:srgbClr val="000000"/>
                </a:solidFill>
                <a:effectLst/>
                <a:latin typeface="-apple-system"/>
              </a:rPr>
              <a:t>Benefit</a:t>
            </a:r>
            <a:r>
              <a:rPr lang="en-US" altLang="zh-HK" b="0" i="0" dirty="0">
                <a:solidFill>
                  <a:srgbClr val="000000"/>
                </a:solidFill>
                <a:effectLst/>
                <a:latin typeface="-apple-system"/>
              </a:rPr>
              <a:t>: Retail investors benefit from scientifically tested and optimized strategies, increasing the likelihood of achieving higher returns compared to ad-hoc, untested investment methods.</a:t>
            </a:r>
          </a:p>
          <a:p>
            <a:pPr marL="0" indent="0">
              <a:buFont typeface="Arial" panose="020B0604020202020204" pitchFamily="34" charset="0"/>
              <a:buNone/>
            </a:pPr>
            <a:endParaRPr kumimoji="1" lang="zh-HK" altLang="en-US" dirty="0"/>
          </a:p>
          <a:p>
            <a:pPr marL="0" indent="0">
              <a:buFont typeface="Arial" panose="020B0604020202020204" pitchFamily="34" charset="0"/>
              <a:buNone/>
            </a:pP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4</a:t>
            </a:fld>
            <a:endParaRPr kumimoji="1" lang="zh-HK" altLang="en-US"/>
          </a:p>
        </p:txBody>
      </p:sp>
    </p:spTree>
    <p:extLst>
      <p:ext uri="{BB962C8B-B14F-4D97-AF65-F5344CB8AC3E}">
        <p14:creationId xmlns:p14="http://schemas.microsoft.com/office/powerpoint/2010/main" val="250237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I break the methodology into six steps.</a:t>
            </a:r>
          </a:p>
          <a:p>
            <a:r>
              <a:rPr kumimoji="1" lang="en-US" altLang="zh-HK" dirty="0"/>
              <a:t>First develop a strategy, followed by </a:t>
            </a:r>
            <a:r>
              <a:rPr kumimoji="1" lang="en-US" altLang="zh-HK" dirty="0" err="1"/>
              <a:t>backtesting</a:t>
            </a:r>
            <a:r>
              <a:rPr kumimoji="1" lang="en-US" altLang="zh-HK" dirty="0"/>
              <a:t> and tuning the hyperparameter.</a:t>
            </a:r>
          </a:p>
          <a:p>
            <a:r>
              <a:rPr kumimoji="1" lang="en-US" altLang="zh-HK" dirty="0"/>
              <a:t>Then I will verify the strategy in the out-of-sample testing by performance metrics.</a:t>
            </a:r>
          </a:p>
          <a:p>
            <a:r>
              <a:rPr kumimoji="1" lang="en-US" altLang="zh-HK" dirty="0"/>
              <a:t>After that, I automate the whole data processing steps by writing the script to scrape the data from internet to make sure the signals could newly be updated to the latest market environment.</a:t>
            </a:r>
          </a:p>
          <a:p>
            <a:r>
              <a:rPr kumimoji="1" lang="en-US" altLang="zh-HK" dirty="0"/>
              <a:t>And finally I link the script a bot to send the signals to social media so that investors could receive the market information and investment advice from the robot.</a:t>
            </a:r>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5</a:t>
            </a:fld>
            <a:endParaRPr kumimoji="1" lang="zh-HK" altLang="en-US"/>
          </a:p>
        </p:txBody>
      </p:sp>
    </p:spTree>
    <p:extLst>
      <p:ext uri="{BB962C8B-B14F-4D97-AF65-F5344CB8AC3E}">
        <p14:creationId xmlns:p14="http://schemas.microsoft.com/office/powerpoint/2010/main" val="71888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lgn="l">
              <a:buFont typeface="+mj-lt"/>
              <a:buAutoNum type="arabicPeriod"/>
            </a:pPr>
            <a:r>
              <a:rPr lang="en-US" altLang="zh-HK" b="0" i="0" dirty="0">
                <a:effectLst/>
                <a:latin typeface="Open Sans" panose="020F0502020204030204" pitchFamily="34" charset="0"/>
              </a:rPr>
              <a:t>Let me start by introducing the VIX index. It is an indicator in the US market to measure the expected volatility of S&amp;P500 call and put option. The index is not tradable for itself but it is tradable for its future. It is also popular know as the market sentiment. As you could see the black line, when the S&amp;P500 dropping, the VIX index is rising. So it is important to noticed that the </a:t>
            </a:r>
            <a:r>
              <a:rPr lang="en-US" altLang="zh-HK" b="0" i="0" dirty="0" err="1">
                <a:effectLst/>
                <a:latin typeface="Open Sans" panose="020F0502020204030204" pitchFamily="34" charset="0"/>
              </a:rPr>
              <a:t>vix</a:t>
            </a:r>
            <a:r>
              <a:rPr lang="en-US" altLang="zh-HK" b="0" i="0" dirty="0">
                <a:effectLst/>
                <a:latin typeface="Open Sans" panose="020F0502020204030204" pitchFamily="34" charset="0"/>
              </a:rPr>
              <a:t> index is negative correlated with the market.</a:t>
            </a:r>
          </a:p>
          <a:p>
            <a:pPr marL="228600" indent="-228600" algn="l">
              <a:buFont typeface="+mj-lt"/>
              <a:buAutoNum type="arabicPeriod"/>
            </a:pPr>
            <a:endParaRPr lang="en-US" altLang="zh-HK" b="0" i="0" dirty="0">
              <a:effectLst/>
              <a:latin typeface="Open Sans" panose="020F0502020204030204" pitchFamily="34" charset="0"/>
            </a:endParaRPr>
          </a:p>
          <a:p>
            <a:pPr marL="228600" indent="-228600" algn="l">
              <a:buFont typeface="+mj-lt"/>
              <a:buAutoNum type="arabicPeriod"/>
            </a:pPr>
            <a:r>
              <a:rPr lang="en-US" altLang="zh-HK" b="0" i="0" dirty="0">
                <a:effectLst/>
                <a:latin typeface="Open Sans" panose="020F0502020204030204" pitchFamily="34" charset="0"/>
              </a:rPr>
              <a:t>The VIX Index is a measure of constant, 30-day expected volatility of the U.S. stock market, derived from real-time, mid-quote prices of S&amp;P 500</a:t>
            </a:r>
            <a:r>
              <a:rPr lang="en-US" altLang="zh-HK" b="0" i="0" baseline="30000" dirty="0">
                <a:effectLst/>
                <a:latin typeface="Open Sans" panose="020F0502020204030204" pitchFamily="34" charset="0"/>
              </a:rPr>
              <a:t>®</a:t>
            </a:r>
            <a:r>
              <a:rPr lang="en-US" altLang="zh-HK" b="0" i="0" dirty="0">
                <a:effectLst/>
                <a:latin typeface="Open Sans" panose="020F0502020204030204" pitchFamily="34" charset="0"/>
              </a:rPr>
              <a:t> Index (SPX</a:t>
            </a:r>
            <a:r>
              <a:rPr lang="en-US" altLang="zh-HK" b="0" i="0" baseline="30000" dirty="0">
                <a:effectLst/>
                <a:latin typeface="Open Sans" panose="020F0502020204030204" pitchFamily="34" charset="0"/>
              </a:rPr>
              <a:t>℠</a:t>
            </a:r>
            <a:r>
              <a:rPr lang="en-US" altLang="zh-HK" b="0" i="0" dirty="0">
                <a:effectLst/>
                <a:latin typeface="Open Sans" panose="020F0502020204030204" pitchFamily="34" charset="0"/>
              </a:rPr>
              <a:t>) call and put options. </a:t>
            </a:r>
            <a:endParaRPr lang="en-US" altLang="zh-HK" b="0" i="0" dirty="0">
              <a:solidFill>
                <a:srgbClr val="D4D6D8"/>
              </a:solidFill>
              <a:effectLst/>
              <a:latin typeface="Open Sans" panose="020B0606030504020204" pitchFamily="34" charset="0"/>
            </a:endParaRPr>
          </a:p>
          <a:p>
            <a:pPr marL="228600" indent="-228600" algn="l">
              <a:buFont typeface="+mj-lt"/>
              <a:buAutoNum type="arabicPeriod"/>
            </a:pPr>
            <a:r>
              <a:rPr lang="en-US" altLang="zh-HK" b="0" i="0" dirty="0">
                <a:solidFill>
                  <a:srgbClr val="000000"/>
                </a:solidFill>
                <a:effectLst/>
                <a:latin typeface="-apple-system"/>
              </a:rPr>
              <a:t>Often known as the "fear index," it represents investor sentiment and expected volatility over the next 30 days. Higher VIX values indicate higher expected volatility and potentially a fearful market.</a:t>
            </a:r>
          </a:p>
          <a:p>
            <a:pPr marL="228600" indent="-228600" algn="l">
              <a:buFont typeface="+mj-lt"/>
              <a:buAutoNum type="arabicPeriod"/>
            </a:pPr>
            <a:r>
              <a:rPr lang="en-US" altLang="zh-HK" b="0" i="0" dirty="0">
                <a:solidFill>
                  <a:srgbClr val="000000"/>
                </a:solidFill>
                <a:effectLst/>
                <a:latin typeface="-apple-system"/>
              </a:rPr>
              <a:t>Typically, the VIX index has an inverse relationship with the S&amp;P 500. When the S&amp;P 500 decreases, the VIX often increases, reflecting increased uncertainty or fear in the market.</a:t>
            </a:r>
            <a:br>
              <a:rPr lang="en-US" altLang="zh-HK" dirty="0"/>
            </a:b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6</a:t>
            </a:fld>
            <a:endParaRPr kumimoji="1" lang="zh-HK" altLang="en-US"/>
          </a:p>
        </p:txBody>
      </p:sp>
    </p:spTree>
    <p:extLst>
      <p:ext uri="{BB962C8B-B14F-4D97-AF65-F5344CB8AC3E}">
        <p14:creationId xmlns:p14="http://schemas.microsoft.com/office/powerpoint/2010/main" val="842968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a:buFont typeface="+mj-lt"/>
              <a:buNone/>
            </a:pPr>
            <a:r>
              <a:rPr kumimoji="1" lang="en-US" altLang="zh-HK" dirty="0"/>
              <a:t>I introduced an indicator call spread by subtracting the VIX Future to VIX. And the spread is shown as blue line. As you could see when the spread is too high, it tends to reverse and when it is too low, it tends to rebound. So I carry a cointegration test to see if the spread is stationary. I set the null hypothesis that the spread are non-stationary and the p-value is almost 0. So we could conclude that the spread have a mean reverse attribute. [5mins]</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7</a:t>
            </a:fld>
            <a:endParaRPr kumimoji="1" lang="zh-HK" altLang="en-US"/>
          </a:p>
        </p:txBody>
      </p:sp>
    </p:spTree>
    <p:extLst>
      <p:ext uri="{BB962C8B-B14F-4D97-AF65-F5344CB8AC3E}">
        <p14:creationId xmlns:p14="http://schemas.microsoft.com/office/powerpoint/2010/main" val="302925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15000"/>
              </a:lnSpc>
              <a:spcAft>
                <a:spcPts val="800"/>
              </a:spcAft>
              <a:buFont typeface="+mj-lt"/>
              <a:buNone/>
            </a:pPr>
            <a:r>
              <a:rPr kumimoji="1" lang="en-US" altLang="zh-HK" dirty="0"/>
              <a:t>1: VIX future is a measure based implied volatility on the S&amp;P 500 option. These products are predominantly traded by professionals s</a:t>
            </a:r>
            <a:r>
              <a:rPr lang="en-US" altLang="zh-HK" sz="1800" dirty="0">
                <a:effectLst/>
                <a:latin typeface="Aptos" panose="020B0004020202020204" pitchFamily="34" charset="0"/>
                <a:ea typeface="新細明體" panose="02020500000000000000" pitchFamily="18" charset="-120"/>
                <a:cs typeface="Times New Roman" panose="02020603050405020304" pitchFamily="18" charset="0"/>
              </a:rPr>
              <a:t>uch as mutual funds, hedge funds. </a:t>
            </a:r>
            <a:r>
              <a:rPr kumimoji="1" lang="en-US" altLang="zh-HK" dirty="0"/>
              <a:t>When these institutions anticipate short-term market volatility, they increase their positions in VIX futures. for hedge or speculation.  This is a critical point because these groups of professional are market maker and have a very heavy capital. Not like retail investors, their sentiment and trading decisions can significantly drive market movements. I believe when they fear, it really a signal for short term market movement. </a:t>
            </a:r>
          </a:p>
          <a:p>
            <a:pPr marL="0" indent="0">
              <a:lnSpc>
                <a:spcPct val="115000"/>
              </a:lnSpc>
              <a:spcAft>
                <a:spcPts val="800"/>
              </a:spcAft>
              <a:buFont typeface="+mj-lt"/>
              <a:buNone/>
            </a:pPr>
            <a:endParaRPr kumimoji="1" lang="en-US" altLang="zh-HK" dirty="0"/>
          </a:p>
          <a:p>
            <a:pPr marL="0" indent="0">
              <a:lnSpc>
                <a:spcPct val="115000"/>
              </a:lnSpc>
              <a:spcAft>
                <a:spcPts val="800"/>
              </a:spcAft>
              <a:buFont typeface="+mj-lt"/>
              <a:buNone/>
            </a:pPr>
            <a:r>
              <a:rPr kumimoji="1" lang="en-US" altLang="zh-HK" dirty="0"/>
              <a:t>2: So when the VIX future rise and the spread is enlarged, historical data shows it tends to revert to the mean over time and suggests VIX index is going to rise. This indicates is market is going to drop based on the inverse relationship between the VIX and the S&amp;P 500. As you could see in the graph, when the black line is the S&amp;P500 price and the blue line is the spread. When we look back market peak where the spread also is relatively high and the market start to reverse. That observation bring my strategies.</a:t>
            </a:r>
          </a:p>
          <a:p>
            <a:pPr marL="0" indent="0">
              <a:lnSpc>
                <a:spcPct val="115000"/>
              </a:lnSpc>
              <a:spcAft>
                <a:spcPts val="800"/>
              </a:spcAft>
              <a:buFont typeface="+mj-lt"/>
              <a:buNone/>
            </a:pPr>
            <a:endParaRPr kumimoji="1" lang="en-US" altLang="zh-HK" dirty="0"/>
          </a:p>
          <a:p>
            <a:pPr marL="0" indent="0">
              <a:lnSpc>
                <a:spcPct val="115000"/>
              </a:lnSpc>
              <a:spcAft>
                <a:spcPts val="800"/>
              </a:spcAft>
              <a:buFont typeface="+mj-lt"/>
              <a:buNone/>
            </a:pPr>
            <a:r>
              <a:rPr kumimoji="1" lang="en-US" altLang="zh-HK" dirty="0"/>
              <a:t>3: I also introduce two indicator to explain the trend of the spread. One is simple moving average to filter out some daily noise while retaining the information. The other is rolling z-score to capture the concept of relatively high and low without the use of future data.</a:t>
            </a:r>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8</a:t>
            </a:fld>
            <a:endParaRPr kumimoji="1" lang="zh-HK" altLang="en-US"/>
          </a:p>
        </p:txBody>
      </p:sp>
    </p:spTree>
    <p:extLst>
      <p:ext uri="{BB962C8B-B14F-4D97-AF65-F5344CB8AC3E}">
        <p14:creationId xmlns:p14="http://schemas.microsoft.com/office/powerpoint/2010/main" val="8729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HK" dirty="0"/>
              <a:t>I develop two strategy base on the previous observation and rationale. </a:t>
            </a:r>
          </a:p>
          <a:p>
            <a:endParaRPr kumimoji="1" lang="en-US" altLang="zh-HK" dirty="0"/>
          </a:p>
          <a:p>
            <a:r>
              <a:rPr kumimoji="1" lang="en-US" altLang="zh-HK" dirty="0"/>
              <a:t>1: The first is reverse strategy. When the rolling z score break the upper threshold, it mean the spread is high and tends to reverse so I will short the market and vice versa. which create these 3 hyperparameter.</a:t>
            </a:r>
          </a:p>
          <a:p>
            <a:endParaRPr kumimoji="1" lang="en-US" altLang="zh-HK" dirty="0"/>
          </a:p>
          <a:p>
            <a:r>
              <a:rPr kumimoji="1" lang="en-US" altLang="zh-HK" dirty="0"/>
              <a:t>2: The second is local minima strategy. When the local maxima is confirmed, it mean the spread is under the downtrend so I will short the market and vice versa, which create two hyperparameter. The order means I should refer how many period to confirm a value is a local minima. This is important to ensure the signal is generated without the use of future data.</a:t>
            </a:r>
            <a:endParaRPr kumimoji="1" lang="zh-HK" altLang="en-US" dirty="0"/>
          </a:p>
        </p:txBody>
      </p:sp>
      <p:sp>
        <p:nvSpPr>
          <p:cNvPr id="4" name="投影片編號版面配置區 3"/>
          <p:cNvSpPr>
            <a:spLocks noGrp="1"/>
          </p:cNvSpPr>
          <p:nvPr>
            <p:ph type="sldNum" sz="quarter" idx="5"/>
          </p:nvPr>
        </p:nvSpPr>
        <p:spPr/>
        <p:txBody>
          <a:bodyPr/>
          <a:lstStyle/>
          <a:p>
            <a:fld id="{F20503A2-401E-784F-A9FA-D43D0EDF8A69}" type="slidenum">
              <a:rPr kumimoji="1" lang="zh-HK" altLang="en-US" smtClean="0"/>
              <a:t>9</a:t>
            </a:fld>
            <a:endParaRPr kumimoji="1" lang="zh-HK" altLang="en-US"/>
          </a:p>
        </p:txBody>
      </p:sp>
    </p:spTree>
    <p:extLst>
      <p:ext uri="{BB962C8B-B14F-4D97-AF65-F5344CB8AC3E}">
        <p14:creationId xmlns:p14="http://schemas.microsoft.com/office/powerpoint/2010/main" val="322694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5D5DD-71CA-011E-C319-B1C381574D12}"/>
              </a:ext>
            </a:extLst>
          </p:cNvPr>
          <p:cNvSpPr>
            <a:spLocks noGrp="1"/>
          </p:cNvSpPr>
          <p:nvPr>
            <p:ph type="title" hasCustomPrompt="1"/>
          </p:nvPr>
        </p:nvSpPr>
        <p:spPr>
          <a:xfrm>
            <a:off x="326136" y="167588"/>
            <a:ext cx="10515600" cy="662782"/>
          </a:xfrm>
          <a:prstGeom prst="rect">
            <a:avLst/>
          </a:prstGeom>
        </p:spPr>
        <p:txBody>
          <a:bodyPr/>
          <a:lstStyle>
            <a:lvl1pPr algn="l">
              <a:defRPr sz="4000" b="1">
                <a:latin typeface="+mj-lt"/>
              </a:defRPr>
            </a:lvl1pPr>
          </a:lstStyle>
          <a:p>
            <a:r>
              <a:rPr kumimoji="1" lang="en-US" altLang="zh-TW" dirty="0"/>
              <a:t>XXX</a:t>
            </a:r>
            <a:endParaRPr kumimoji="1" lang="zh-HK" altLang="en-US" dirty="0"/>
          </a:p>
        </p:txBody>
      </p:sp>
      <p:sp>
        <p:nvSpPr>
          <p:cNvPr id="3" name="內容版面配置區 2">
            <a:extLst>
              <a:ext uri="{FF2B5EF4-FFF2-40B4-BE49-F238E27FC236}">
                <a16:creationId xmlns:a16="http://schemas.microsoft.com/office/drawing/2014/main" id="{A122AA2E-EEBA-5A63-4BC5-CFC3EE588A5B}"/>
              </a:ext>
            </a:extLst>
          </p:cNvPr>
          <p:cNvSpPr>
            <a:spLocks noGrp="1"/>
          </p:cNvSpPr>
          <p:nvPr>
            <p:ph idx="1"/>
          </p:nvPr>
        </p:nvSpPr>
        <p:spPr>
          <a:xfrm>
            <a:off x="838200" y="1825625"/>
            <a:ext cx="10515600" cy="4351338"/>
          </a:xfrm>
          <a:prstGeom prst="rect">
            <a:avLst/>
          </a:prstGeo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F3049787-E44A-BEE4-ED32-747181F78EEF}"/>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5" name="頁尾版面配置區 4">
            <a:extLst>
              <a:ext uri="{FF2B5EF4-FFF2-40B4-BE49-F238E27FC236}">
                <a16:creationId xmlns:a16="http://schemas.microsoft.com/office/drawing/2014/main" id="{78A8DD6D-E933-97C5-5A19-A24318C25BAA}"/>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6" name="投影片編號版面配置區 5">
            <a:extLst>
              <a:ext uri="{FF2B5EF4-FFF2-40B4-BE49-F238E27FC236}">
                <a16:creationId xmlns:a16="http://schemas.microsoft.com/office/drawing/2014/main" id="{3730BC6E-BC89-7C04-975E-85E154F916F7}"/>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spTree>
    <p:extLst>
      <p:ext uri="{BB962C8B-B14F-4D97-AF65-F5344CB8AC3E}">
        <p14:creationId xmlns:p14="http://schemas.microsoft.com/office/powerpoint/2010/main" val="3484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Intro">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5D5DD-71CA-011E-C319-B1C381574D12}"/>
              </a:ext>
            </a:extLst>
          </p:cNvPr>
          <p:cNvSpPr>
            <a:spLocks noGrp="1"/>
          </p:cNvSpPr>
          <p:nvPr>
            <p:ph type="title" hasCustomPrompt="1"/>
          </p:nvPr>
        </p:nvSpPr>
        <p:spPr>
          <a:xfrm>
            <a:off x="326136" y="167588"/>
            <a:ext cx="10515600" cy="662782"/>
          </a:xfrm>
          <a:prstGeom prst="rect">
            <a:avLst/>
          </a:prstGeom>
        </p:spPr>
        <p:txBody>
          <a:bodyPr/>
          <a:lstStyle>
            <a:lvl1pPr algn="l">
              <a:defRPr sz="4000" b="1">
                <a:latin typeface="+mj-lt"/>
              </a:defRPr>
            </a:lvl1pPr>
          </a:lstStyle>
          <a:p>
            <a:r>
              <a:rPr kumimoji="1" lang="en-US" altLang="zh-TW" dirty="0"/>
              <a:t>XXX</a:t>
            </a:r>
            <a:endParaRPr kumimoji="1" lang="zh-HK" altLang="en-US" dirty="0"/>
          </a:p>
        </p:txBody>
      </p:sp>
      <p:sp>
        <p:nvSpPr>
          <p:cNvPr id="3" name="內容版面配置區 2">
            <a:extLst>
              <a:ext uri="{FF2B5EF4-FFF2-40B4-BE49-F238E27FC236}">
                <a16:creationId xmlns:a16="http://schemas.microsoft.com/office/drawing/2014/main" id="{A122AA2E-EEBA-5A63-4BC5-CFC3EE588A5B}"/>
              </a:ext>
            </a:extLst>
          </p:cNvPr>
          <p:cNvSpPr>
            <a:spLocks noGrp="1"/>
          </p:cNvSpPr>
          <p:nvPr>
            <p:ph idx="1"/>
          </p:nvPr>
        </p:nvSpPr>
        <p:spPr>
          <a:xfrm>
            <a:off x="838200" y="1825625"/>
            <a:ext cx="10515600" cy="4351338"/>
          </a:xfrm>
          <a:prstGeom prst="rect">
            <a:avLst/>
          </a:prstGeom>
        </p:spPr>
        <p:txBody>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endParaRPr kumimoji="1" lang="zh-HK" altLang="en-US" dirty="0"/>
          </a:p>
        </p:txBody>
      </p:sp>
      <p:sp>
        <p:nvSpPr>
          <p:cNvPr id="4" name="日期版面配置區 3">
            <a:extLst>
              <a:ext uri="{FF2B5EF4-FFF2-40B4-BE49-F238E27FC236}">
                <a16:creationId xmlns:a16="http://schemas.microsoft.com/office/drawing/2014/main" id="{F3049787-E44A-BEE4-ED32-747181F78EEF}"/>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5" name="頁尾版面配置區 4">
            <a:extLst>
              <a:ext uri="{FF2B5EF4-FFF2-40B4-BE49-F238E27FC236}">
                <a16:creationId xmlns:a16="http://schemas.microsoft.com/office/drawing/2014/main" id="{78A8DD6D-E933-97C5-5A19-A24318C25BAA}"/>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6" name="投影片編號版面配置區 5">
            <a:extLst>
              <a:ext uri="{FF2B5EF4-FFF2-40B4-BE49-F238E27FC236}">
                <a16:creationId xmlns:a16="http://schemas.microsoft.com/office/drawing/2014/main" id="{3730BC6E-BC89-7C04-975E-85E154F916F7}"/>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grpSp>
        <p:nvGrpSpPr>
          <p:cNvPr id="9" name="群組 8">
            <a:extLst>
              <a:ext uri="{FF2B5EF4-FFF2-40B4-BE49-F238E27FC236}">
                <a16:creationId xmlns:a16="http://schemas.microsoft.com/office/drawing/2014/main" id="{859CBE2C-01D9-1578-8EFD-3449DD87B339}"/>
              </a:ext>
            </a:extLst>
          </p:cNvPr>
          <p:cNvGrpSpPr/>
          <p:nvPr userDrawn="1"/>
        </p:nvGrpSpPr>
        <p:grpSpPr>
          <a:xfrm>
            <a:off x="7709041" y="93483"/>
            <a:ext cx="3976030" cy="810991"/>
            <a:chOff x="6746513" y="1014634"/>
            <a:chExt cx="4759687" cy="810991"/>
          </a:xfrm>
        </p:grpSpPr>
        <p:sp>
          <p:nvSpPr>
            <p:cNvPr id="10" name="文字方塊 9">
              <a:extLst>
                <a:ext uri="{FF2B5EF4-FFF2-40B4-BE49-F238E27FC236}">
                  <a16:creationId xmlns:a16="http://schemas.microsoft.com/office/drawing/2014/main" id="{00258586-1F9C-2769-7F72-AC97C5281A5D}"/>
                </a:ext>
              </a:extLst>
            </p:cNvPr>
            <p:cNvSpPr txBox="1"/>
            <p:nvPr userDrawn="1"/>
          </p:nvSpPr>
          <p:spPr>
            <a:xfrm>
              <a:off x="6746513" y="1014634"/>
              <a:ext cx="2813774" cy="810991"/>
            </a:xfrm>
            <a:prstGeom prst="rect">
              <a:avLst/>
            </a:prstGeom>
            <a:noFill/>
          </p:spPr>
          <p:txBody>
            <a:bodyPr wrap="square" rtlCol="0">
              <a:spAutoFit/>
            </a:bodyPr>
            <a:lstStyle/>
            <a:p>
              <a:pPr>
                <a:lnSpc>
                  <a:spcPct val="150000"/>
                </a:lnSpc>
                <a:spcAft>
                  <a:spcPts val="170"/>
                </a:spcAft>
              </a:pPr>
              <a:r>
                <a:rPr kumimoji="1" lang="en-US" altLang="zh-HK" sz="1600" b="1" i="1" u="sng" dirty="0">
                  <a:solidFill>
                    <a:srgbClr val="0C3E75"/>
                  </a:solidFill>
                  <a:latin typeface="Arial" panose="020B0604020202020204" pitchFamily="34" charset="0"/>
                  <a:cs typeface="Arial" panose="020B0604020202020204" pitchFamily="34" charset="0"/>
                </a:rPr>
                <a:t>1, Introduction</a:t>
              </a:r>
            </a:p>
            <a:p>
              <a:pPr>
                <a:lnSpc>
                  <a:spcPct val="150000"/>
                </a:lnSpc>
                <a:spcAft>
                  <a:spcPts val="170"/>
                </a:spcAft>
              </a:pPr>
              <a:r>
                <a:rPr kumimoji="1" lang="en-US" altLang="zh-HK" sz="1600" b="1" i="1" u="none" dirty="0">
                  <a:solidFill>
                    <a:schemeClr val="tx1">
                      <a:alpha val="30250"/>
                    </a:schemeClr>
                  </a:solidFill>
                  <a:latin typeface="Arial" panose="020B0604020202020204" pitchFamily="34" charset="0"/>
                  <a:cs typeface="Arial" panose="020B0604020202020204" pitchFamily="34" charset="0"/>
                </a:rPr>
                <a:t>3, Result</a:t>
              </a:r>
              <a:endParaRPr kumimoji="1" lang="zh-HK" altLang="en-US" sz="1600" b="1" i="1" u="none" dirty="0">
                <a:solidFill>
                  <a:schemeClr val="tx1">
                    <a:alpha val="30250"/>
                  </a:schemeClr>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363E3607-D633-5F65-C581-7109ADEEC514}"/>
                </a:ext>
              </a:extLst>
            </p:cNvPr>
            <p:cNvSpPr txBox="1"/>
            <p:nvPr userDrawn="1"/>
          </p:nvSpPr>
          <p:spPr>
            <a:xfrm>
              <a:off x="8692426" y="1014634"/>
              <a:ext cx="2813774" cy="810991"/>
            </a:xfrm>
            <a:prstGeom prst="rect">
              <a:avLst/>
            </a:prstGeom>
            <a:noFill/>
          </p:spPr>
          <p:txBody>
            <a:bodyPr wrap="square" rtlCol="0">
              <a:spAutoFit/>
            </a:bodyPr>
            <a:lstStyle/>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2, Methodology</a:t>
              </a:r>
            </a:p>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4, Summary</a:t>
              </a:r>
              <a:endParaRPr kumimoji="1" lang="zh-HK" altLang="en-US" sz="1600" b="1" i="1" u="none" dirty="0">
                <a:solidFill>
                  <a:schemeClr val="tx1">
                    <a:alpha val="3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4604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Metho">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5D5DD-71CA-011E-C319-B1C381574D12}"/>
              </a:ext>
            </a:extLst>
          </p:cNvPr>
          <p:cNvSpPr>
            <a:spLocks noGrp="1"/>
          </p:cNvSpPr>
          <p:nvPr>
            <p:ph type="title" hasCustomPrompt="1"/>
          </p:nvPr>
        </p:nvSpPr>
        <p:spPr>
          <a:xfrm>
            <a:off x="326136" y="167588"/>
            <a:ext cx="10515600" cy="662782"/>
          </a:xfrm>
          <a:prstGeom prst="rect">
            <a:avLst/>
          </a:prstGeom>
        </p:spPr>
        <p:txBody>
          <a:bodyPr/>
          <a:lstStyle>
            <a:lvl1pPr algn="l">
              <a:defRPr sz="4000" b="1">
                <a:latin typeface="+mj-lt"/>
              </a:defRPr>
            </a:lvl1pPr>
          </a:lstStyle>
          <a:p>
            <a:r>
              <a:rPr kumimoji="1" lang="en-US" altLang="zh-TW" dirty="0"/>
              <a:t>XXX</a:t>
            </a:r>
            <a:endParaRPr kumimoji="1" lang="zh-HK" altLang="en-US" dirty="0"/>
          </a:p>
        </p:txBody>
      </p:sp>
      <p:sp>
        <p:nvSpPr>
          <p:cNvPr id="3" name="內容版面配置區 2">
            <a:extLst>
              <a:ext uri="{FF2B5EF4-FFF2-40B4-BE49-F238E27FC236}">
                <a16:creationId xmlns:a16="http://schemas.microsoft.com/office/drawing/2014/main" id="{A122AA2E-EEBA-5A63-4BC5-CFC3EE588A5B}"/>
              </a:ext>
            </a:extLst>
          </p:cNvPr>
          <p:cNvSpPr>
            <a:spLocks noGrp="1"/>
          </p:cNvSpPr>
          <p:nvPr>
            <p:ph idx="1"/>
          </p:nvPr>
        </p:nvSpPr>
        <p:spPr>
          <a:xfrm>
            <a:off x="838200" y="1825625"/>
            <a:ext cx="10515600" cy="4351338"/>
          </a:xfrm>
          <a:prstGeom prst="rect">
            <a:avLst/>
          </a:prstGeo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F3049787-E44A-BEE4-ED32-747181F78EEF}"/>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5" name="頁尾版面配置區 4">
            <a:extLst>
              <a:ext uri="{FF2B5EF4-FFF2-40B4-BE49-F238E27FC236}">
                <a16:creationId xmlns:a16="http://schemas.microsoft.com/office/drawing/2014/main" id="{78A8DD6D-E933-97C5-5A19-A24318C25BAA}"/>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6" name="投影片編號版面配置區 5">
            <a:extLst>
              <a:ext uri="{FF2B5EF4-FFF2-40B4-BE49-F238E27FC236}">
                <a16:creationId xmlns:a16="http://schemas.microsoft.com/office/drawing/2014/main" id="{3730BC6E-BC89-7C04-975E-85E154F916F7}"/>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grpSp>
        <p:nvGrpSpPr>
          <p:cNvPr id="9" name="群組 8">
            <a:extLst>
              <a:ext uri="{FF2B5EF4-FFF2-40B4-BE49-F238E27FC236}">
                <a16:creationId xmlns:a16="http://schemas.microsoft.com/office/drawing/2014/main" id="{859CBE2C-01D9-1578-8EFD-3449DD87B339}"/>
              </a:ext>
            </a:extLst>
          </p:cNvPr>
          <p:cNvGrpSpPr/>
          <p:nvPr userDrawn="1"/>
        </p:nvGrpSpPr>
        <p:grpSpPr>
          <a:xfrm>
            <a:off x="7709041" y="93483"/>
            <a:ext cx="3976030" cy="810991"/>
            <a:chOff x="6746513" y="1014634"/>
            <a:chExt cx="4759687" cy="810991"/>
          </a:xfrm>
        </p:grpSpPr>
        <p:sp>
          <p:nvSpPr>
            <p:cNvPr id="10" name="文字方塊 9">
              <a:extLst>
                <a:ext uri="{FF2B5EF4-FFF2-40B4-BE49-F238E27FC236}">
                  <a16:creationId xmlns:a16="http://schemas.microsoft.com/office/drawing/2014/main" id="{00258586-1F9C-2769-7F72-AC97C5281A5D}"/>
                </a:ext>
              </a:extLst>
            </p:cNvPr>
            <p:cNvSpPr txBox="1"/>
            <p:nvPr userDrawn="1"/>
          </p:nvSpPr>
          <p:spPr>
            <a:xfrm>
              <a:off x="6746513" y="1014634"/>
              <a:ext cx="2813774" cy="810991"/>
            </a:xfrm>
            <a:prstGeom prst="rect">
              <a:avLst/>
            </a:prstGeom>
            <a:noFill/>
          </p:spPr>
          <p:txBody>
            <a:bodyPr wrap="square" rtlCol="0">
              <a:spAutoFit/>
            </a:bodyPr>
            <a:lstStyle/>
            <a:p>
              <a:pPr>
                <a:lnSpc>
                  <a:spcPct val="150000"/>
                </a:lnSpc>
                <a:spcAft>
                  <a:spcPts val="170"/>
                </a:spcAft>
              </a:pPr>
              <a:r>
                <a:rPr kumimoji="1" lang="en-US" altLang="zh-HK" sz="1600" b="1" i="1" u="none" dirty="0">
                  <a:solidFill>
                    <a:schemeClr val="tx1">
                      <a:alpha val="29971"/>
                    </a:schemeClr>
                  </a:solidFill>
                  <a:latin typeface="Arial" panose="020B0604020202020204" pitchFamily="34" charset="0"/>
                  <a:cs typeface="Arial" panose="020B0604020202020204" pitchFamily="34" charset="0"/>
                </a:rPr>
                <a:t>1, Introduction</a:t>
              </a:r>
            </a:p>
            <a:p>
              <a:pPr>
                <a:lnSpc>
                  <a:spcPct val="150000"/>
                </a:lnSpc>
                <a:spcAft>
                  <a:spcPts val="170"/>
                </a:spcAft>
              </a:pPr>
              <a:r>
                <a:rPr kumimoji="1" lang="en-US" altLang="zh-HK" sz="1600" b="1" i="1" u="none" dirty="0">
                  <a:solidFill>
                    <a:schemeClr val="tx1">
                      <a:alpha val="30250"/>
                    </a:schemeClr>
                  </a:solidFill>
                  <a:latin typeface="Arial" panose="020B0604020202020204" pitchFamily="34" charset="0"/>
                  <a:cs typeface="Arial" panose="020B0604020202020204" pitchFamily="34" charset="0"/>
                </a:rPr>
                <a:t>3, Result</a:t>
              </a:r>
              <a:endParaRPr kumimoji="1" lang="zh-HK" altLang="en-US" sz="1600" b="1" i="1" u="none" dirty="0">
                <a:solidFill>
                  <a:schemeClr val="tx1">
                    <a:alpha val="30250"/>
                  </a:schemeClr>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363E3607-D633-5F65-C581-7109ADEEC514}"/>
                </a:ext>
              </a:extLst>
            </p:cNvPr>
            <p:cNvSpPr txBox="1"/>
            <p:nvPr userDrawn="1"/>
          </p:nvSpPr>
          <p:spPr>
            <a:xfrm>
              <a:off x="8692426" y="1014634"/>
              <a:ext cx="2813774" cy="810991"/>
            </a:xfrm>
            <a:prstGeom prst="rect">
              <a:avLst/>
            </a:prstGeom>
            <a:noFill/>
          </p:spPr>
          <p:txBody>
            <a:bodyPr wrap="square" rtlCol="0">
              <a:spAutoFit/>
            </a:bodyPr>
            <a:lstStyle/>
            <a:p>
              <a:pPr algn="l">
                <a:lnSpc>
                  <a:spcPct val="150000"/>
                </a:lnSpc>
                <a:spcAft>
                  <a:spcPts val="170"/>
                </a:spcAft>
              </a:pPr>
              <a:r>
                <a:rPr kumimoji="1" lang="en-US" altLang="zh-HK" sz="1600" b="1" i="1" u="sng" dirty="0">
                  <a:solidFill>
                    <a:srgbClr val="0C3E75"/>
                  </a:solidFill>
                  <a:latin typeface="Arial" panose="020B0604020202020204" pitchFamily="34" charset="0"/>
                  <a:cs typeface="Arial" panose="020B0604020202020204" pitchFamily="34" charset="0"/>
                </a:rPr>
                <a:t>2, Methodology</a:t>
              </a:r>
            </a:p>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4, Summary</a:t>
              </a:r>
              <a:endParaRPr kumimoji="1" lang="zh-HK" altLang="en-US" sz="1600" b="1" i="1" u="none" dirty="0">
                <a:solidFill>
                  <a:schemeClr val="tx1">
                    <a:alpha val="3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29093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Result">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5D5DD-71CA-011E-C319-B1C381574D12}"/>
              </a:ext>
            </a:extLst>
          </p:cNvPr>
          <p:cNvSpPr>
            <a:spLocks noGrp="1"/>
          </p:cNvSpPr>
          <p:nvPr>
            <p:ph type="title" hasCustomPrompt="1"/>
          </p:nvPr>
        </p:nvSpPr>
        <p:spPr>
          <a:xfrm>
            <a:off x="326136" y="167588"/>
            <a:ext cx="10515600" cy="662782"/>
          </a:xfrm>
          <a:prstGeom prst="rect">
            <a:avLst/>
          </a:prstGeom>
        </p:spPr>
        <p:txBody>
          <a:bodyPr/>
          <a:lstStyle>
            <a:lvl1pPr algn="l">
              <a:defRPr sz="4000" b="1">
                <a:latin typeface="+mj-lt"/>
              </a:defRPr>
            </a:lvl1pPr>
          </a:lstStyle>
          <a:p>
            <a:r>
              <a:rPr kumimoji="1" lang="en-US" altLang="zh-TW" dirty="0"/>
              <a:t>XXX</a:t>
            </a:r>
            <a:endParaRPr kumimoji="1" lang="zh-HK" altLang="en-US" dirty="0"/>
          </a:p>
        </p:txBody>
      </p:sp>
      <p:sp>
        <p:nvSpPr>
          <p:cNvPr id="3" name="內容版面配置區 2">
            <a:extLst>
              <a:ext uri="{FF2B5EF4-FFF2-40B4-BE49-F238E27FC236}">
                <a16:creationId xmlns:a16="http://schemas.microsoft.com/office/drawing/2014/main" id="{A122AA2E-EEBA-5A63-4BC5-CFC3EE588A5B}"/>
              </a:ext>
            </a:extLst>
          </p:cNvPr>
          <p:cNvSpPr>
            <a:spLocks noGrp="1"/>
          </p:cNvSpPr>
          <p:nvPr>
            <p:ph idx="1"/>
          </p:nvPr>
        </p:nvSpPr>
        <p:spPr>
          <a:xfrm>
            <a:off x="838200" y="1825625"/>
            <a:ext cx="10515600" cy="4351338"/>
          </a:xfrm>
          <a:prstGeom prst="rect">
            <a:avLst/>
          </a:prstGeo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F3049787-E44A-BEE4-ED32-747181F78EEF}"/>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5" name="頁尾版面配置區 4">
            <a:extLst>
              <a:ext uri="{FF2B5EF4-FFF2-40B4-BE49-F238E27FC236}">
                <a16:creationId xmlns:a16="http://schemas.microsoft.com/office/drawing/2014/main" id="{78A8DD6D-E933-97C5-5A19-A24318C25BAA}"/>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6" name="投影片編號版面配置區 5">
            <a:extLst>
              <a:ext uri="{FF2B5EF4-FFF2-40B4-BE49-F238E27FC236}">
                <a16:creationId xmlns:a16="http://schemas.microsoft.com/office/drawing/2014/main" id="{3730BC6E-BC89-7C04-975E-85E154F916F7}"/>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grpSp>
        <p:nvGrpSpPr>
          <p:cNvPr id="9" name="群組 8">
            <a:extLst>
              <a:ext uri="{FF2B5EF4-FFF2-40B4-BE49-F238E27FC236}">
                <a16:creationId xmlns:a16="http://schemas.microsoft.com/office/drawing/2014/main" id="{859CBE2C-01D9-1578-8EFD-3449DD87B339}"/>
              </a:ext>
            </a:extLst>
          </p:cNvPr>
          <p:cNvGrpSpPr/>
          <p:nvPr userDrawn="1"/>
        </p:nvGrpSpPr>
        <p:grpSpPr>
          <a:xfrm>
            <a:off x="7709041" y="93483"/>
            <a:ext cx="3976030" cy="810991"/>
            <a:chOff x="6746513" y="1014634"/>
            <a:chExt cx="4759687" cy="810991"/>
          </a:xfrm>
        </p:grpSpPr>
        <p:sp>
          <p:nvSpPr>
            <p:cNvPr id="10" name="文字方塊 9">
              <a:extLst>
                <a:ext uri="{FF2B5EF4-FFF2-40B4-BE49-F238E27FC236}">
                  <a16:creationId xmlns:a16="http://schemas.microsoft.com/office/drawing/2014/main" id="{00258586-1F9C-2769-7F72-AC97C5281A5D}"/>
                </a:ext>
              </a:extLst>
            </p:cNvPr>
            <p:cNvSpPr txBox="1"/>
            <p:nvPr userDrawn="1"/>
          </p:nvSpPr>
          <p:spPr>
            <a:xfrm>
              <a:off x="6746513" y="1014634"/>
              <a:ext cx="2813774" cy="810991"/>
            </a:xfrm>
            <a:prstGeom prst="rect">
              <a:avLst/>
            </a:prstGeom>
            <a:noFill/>
          </p:spPr>
          <p:txBody>
            <a:bodyPr wrap="square" rtlCol="0">
              <a:spAutoFit/>
            </a:bodyPr>
            <a:lstStyle/>
            <a:p>
              <a:pPr>
                <a:lnSpc>
                  <a:spcPct val="150000"/>
                </a:lnSpc>
                <a:spcAft>
                  <a:spcPts val="170"/>
                </a:spcAft>
              </a:pPr>
              <a:r>
                <a:rPr kumimoji="1" lang="en-US" altLang="zh-HK" sz="1600" b="1" i="1" u="none" dirty="0">
                  <a:solidFill>
                    <a:schemeClr val="tx1">
                      <a:alpha val="29971"/>
                    </a:schemeClr>
                  </a:solidFill>
                  <a:latin typeface="Arial" panose="020B0604020202020204" pitchFamily="34" charset="0"/>
                  <a:cs typeface="Arial" panose="020B0604020202020204" pitchFamily="34" charset="0"/>
                </a:rPr>
                <a:t>1, Introduction</a:t>
              </a:r>
            </a:p>
            <a:p>
              <a:pPr>
                <a:lnSpc>
                  <a:spcPct val="150000"/>
                </a:lnSpc>
                <a:spcAft>
                  <a:spcPts val="170"/>
                </a:spcAft>
              </a:pPr>
              <a:r>
                <a:rPr kumimoji="1" lang="en-US" altLang="zh-HK" sz="1600" b="1" i="1" u="sng" dirty="0">
                  <a:solidFill>
                    <a:srgbClr val="0C3E75"/>
                  </a:solidFill>
                  <a:latin typeface="Arial" panose="020B0604020202020204" pitchFamily="34" charset="0"/>
                  <a:cs typeface="Arial" panose="020B0604020202020204" pitchFamily="34" charset="0"/>
                </a:rPr>
                <a:t>3, Result</a:t>
              </a:r>
              <a:endParaRPr kumimoji="1" lang="zh-HK" altLang="en-US" sz="1600" b="1" i="1" u="sng" dirty="0">
                <a:solidFill>
                  <a:srgbClr val="0C3E75"/>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363E3607-D633-5F65-C581-7109ADEEC514}"/>
                </a:ext>
              </a:extLst>
            </p:cNvPr>
            <p:cNvSpPr txBox="1"/>
            <p:nvPr userDrawn="1"/>
          </p:nvSpPr>
          <p:spPr>
            <a:xfrm>
              <a:off x="8692426" y="1014634"/>
              <a:ext cx="2813774" cy="810991"/>
            </a:xfrm>
            <a:prstGeom prst="rect">
              <a:avLst/>
            </a:prstGeom>
            <a:noFill/>
          </p:spPr>
          <p:txBody>
            <a:bodyPr wrap="square" rtlCol="0">
              <a:spAutoFit/>
            </a:bodyPr>
            <a:lstStyle/>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2, Methodology</a:t>
              </a:r>
            </a:p>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4, Summary</a:t>
              </a:r>
              <a:endParaRPr kumimoji="1" lang="zh-HK" altLang="en-US" sz="1600" b="1" i="1" u="none" dirty="0">
                <a:solidFill>
                  <a:schemeClr val="tx1">
                    <a:alpha val="3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1561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Summary">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5D5DD-71CA-011E-C319-B1C381574D12}"/>
              </a:ext>
            </a:extLst>
          </p:cNvPr>
          <p:cNvSpPr>
            <a:spLocks noGrp="1"/>
          </p:cNvSpPr>
          <p:nvPr>
            <p:ph type="title" hasCustomPrompt="1"/>
          </p:nvPr>
        </p:nvSpPr>
        <p:spPr>
          <a:xfrm>
            <a:off x="326136" y="167588"/>
            <a:ext cx="10515600" cy="662782"/>
          </a:xfrm>
          <a:prstGeom prst="rect">
            <a:avLst/>
          </a:prstGeom>
        </p:spPr>
        <p:txBody>
          <a:bodyPr/>
          <a:lstStyle>
            <a:lvl1pPr algn="l">
              <a:defRPr sz="4000" b="1">
                <a:latin typeface="+mj-lt"/>
              </a:defRPr>
            </a:lvl1pPr>
          </a:lstStyle>
          <a:p>
            <a:r>
              <a:rPr kumimoji="1" lang="en-US" altLang="zh-TW" dirty="0"/>
              <a:t>XXX</a:t>
            </a:r>
            <a:endParaRPr kumimoji="1" lang="zh-HK" altLang="en-US" dirty="0"/>
          </a:p>
        </p:txBody>
      </p:sp>
      <p:sp>
        <p:nvSpPr>
          <p:cNvPr id="3" name="內容版面配置區 2">
            <a:extLst>
              <a:ext uri="{FF2B5EF4-FFF2-40B4-BE49-F238E27FC236}">
                <a16:creationId xmlns:a16="http://schemas.microsoft.com/office/drawing/2014/main" id="{A122AA2E-EEBA-5A63-4BC5-CFC3EE588A5B}"/>
              </a:ext>
            </a:extLst>
          </p:cNvPr>
          <p:cNvSpPr>
            <a:spLocks noGrp="1"/>
          </p:cNvSpPr>
          <p:nvPr>
            <p:ph idx="1"/>
          </p:nvPr>
        </p:nvSpPr>
        <p:spPr>
          <a:xfrm>
            <a:off x="838200" y="1493931"/>
            <a:ext cx="10515600" cy="4351338"/>
          </a:xfrm>
          <a:prstGeom prst="rect">
            <a:avLst/>
          </a:prstGeom>
        </p:spPr>
        <p:txBody>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endParaRPr kumimoji="1" lang="zh-HK" altLang="en-US" dirty="0"/>
          </a:p>
        </p:txBody>
      </p:sp>
      <p:sp>
        <p:nvSpPr>
          <p:cNvPr id="4" name="日期版面配置區 3">
            <a:extLst>
              <a:ext uri="{FF2B5EF4-FFF2-40B4-BE49-F238E27FC236}">
                <a16:creationId xmlns:a16="http://schemas.microsoft.com/office/drawing/2014/main" id="{F3049787-E44A-BEE4-ED32-747181F78EEF}"/>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5" name="頁尾版面配置區 4">
            <a:extLst>
              <a:ext uri="{FF2B5EF4-FFF2-40B4-BE49-F238E27FC236}">
                <a16:creationId xmlns:a16="http://schemas.microsoft.com/office/drawing/2014/main" id="{78A8DD6D-E933-97C5-5A19-A24318C25BAA}"/>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6" name="投影片編號版面配置區 5">
            <a:extLst>
              <a:ext uri="{FF2B5EF4-FFF2-40B4-BE49-F238E27FC236}">
                <a16:creationId xmlns:a16="http://schemas.microsoft.com/office/drawing/2014/main" id="{3730BC6E-BC89-7C04-975E-85E154F916F7}"/>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grpSp>
        <p:nvGrpSpPr>
          <p:cNvPr id="9" name="群組 8">
            <a:extLst>
              <a:ext uri="{FF2B5EF4-FFF2-40B4-BE49-F238E27FC236}">
                <a16:creationId xmlns:a16="http://schemas.microsoft.com/office/drawing/2014/main" id="{859CBE2C-01D9-1578-8EFD-3449DD87B339}"/>
              </a:ext>
            </a:extLst>
          </p:cNvPr>
          <p:cNvGrpSpPr/>
          <p:nvPr userDrawn="1"/>
        </p:nvGrpSpPr>
        <p:grpSpPr>
          <a:xfrm>
            <a:off x="7709041" y="93483"/>
            <a:ext cx="3976030" cy="810991"/>
            <a:chOff x="6746513" y="1014634"/>
            <a:chExt cx="4759687" cy="810991"/>
          </a:xfrm>
        </p:grpSpPr>
        <p:sp>
          <p:nvSpPr>
            <p:cNvPr id="10" name="文字方塊 9">
              <a:extLst>
                <a:ext uri="{FF2B5EF4-FFF2-40B4-BE49-F238E27FC236}">
                  <a16:creationId xmlns:a16="http://schemas.microsoft.com/office/drawing/2014/main" id="{00258586-1F9C-2769-7F72-AC97C5281A5D}"/>
                </a:ext>
              </a:extLst>
            </p:cNvPr>
            <p:cNvSpPr txBox="1"/>
            <p:nvPr userDrawn="1"/>
          </p:nvSpPr>
          <p:spPr>
            <a:xfrm>
              <a:off x="6746513" y="1014634"/>
              <a:ext cx="2813774" cy="810991"/>
            </a:xfrm>
            <a:prstGeom prst="rect">
              <a:avLst/>
            </a:prstGeom>
            <a:noFill/>
          </p:spPr>
          <p:txBody>
            <a:bodyPr wrap="square" rtlCol="0">
              <a:spAutoFit/>
            </a:bodyPr>
            <a:lstStyle/>
            <a:p>
              <a:pPr>
                <a:lnSpc>
                  <a:spcPct val="150000"/>
                </a:lnSpc>
                <a:spcAft>
                  <a:spcPts val="170"/>
                </a:spcAft>
              </a:pPr>
              <a:r>
                <a:rPr kumimoji="1" lang="en-US" altLang="zh-HK" sz="1600" b="1" i="1" u="none" dirty="0">
                  <a:solidFill>
                    <a:schemeClr val="tx1">
                      <a:alpha val="29971"/>
                    </a:schemeClr>
                  </a:solidFill>
                  <a:latin typeface="Arial" panose="020B0604020202020204" pitchFamily="34" charset="0"/>
                  <a:cs typeface="Arial" panose="020B0604020202020204" pitchFamily="34" charset="0"/>
                </a:rPr>
                <a:t>1, Introduction</a:t>
              </a:r>
            </a:p>
            <a:p>
              <a:pPr>
                <a:lnSpc>
                  <a:spcPct val="150000"/>
                </a:lnSpc>
                <a:spcAft>
                  <a:spcPts val="170"/>
                </a:spcAft>
              </a:pPr>
              <a:r>
                <a:rPr kumimoji="1" lang="en-US" altLang="zh-HK" sz="1600" b="1" i="1" u="none" dirty="0">
                  <a:solidFill>
                    <a:schemeClr val="tx1">
                      <a:alpha val="30250"/>
                    </a:schemeClr>
                  </a:solidFill>
                  <a:latin typeface="Arial" panose="020B0604020202020204" pitchFamily="34" charset="0"/>
                  <a:cs typeface="Arial" panose="020B0604020202020204" pitchFamily="34" charset="0"/>
                </a:rPr>
                <a:t>3, Result</a:t>
              </a:r>
              <a:endParaRPr kumimoji="1" lang="zh-HK" altLang="en-US" sz="1600" b="1" i="1" u="none" dirty="0">
                <a:solidFill>
                  <a:schemeClr val="tx1">
                    <a:alpha val="30250"/>
                  </a:schemeClr>
                </a:solidFill>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363E3607-D633-5F65-C581-7109ADEEC514}"/>
                </a:ext>
              </a:extLst>
            </p:cNvPr>
            <p:cNvSpPr txBox="1"/>
            <p:nvPr userDrawn="1"/>
          </p:nvSpPr>
          <p:spPr>
            <a:xfrm>
              <a:off x="8692426" y="1014634"/>
              <a:ext cx="2813774" cy="810991"/>
            </a:xfrm>
            <a:prstGeom prst="rect">
              <a:avLst/>
            </a:prstGeom>
            <a:noFill/>
          </p:spPr>
          <p:txBody>
            <a:bodyPr wrap="square" rtlCol="0">
              <a:spAutoFit/>
            </a:bodyPr>
            <a:lstStyle/>
            <a:p>
              <a:pPr algn="l">
                <a:lnSpc>
                  <a:spcPct val="150000"/>
                </a:lnSpc>
                <a:spcAft>
                  <a:spcPts val="170"/>
                </a:spcAft>
              </a:pPr>
              <a:r>
                <a:rPr kumimoji="1" lang="en-US" altLang="zh-HK" sz="1600" b="1" i="1" u="none" dirty="0">
                  <a:solidFill>
                    <a:schemeClr val="tx1">
                      <a:alpha val="30000"/>
                    </a:schemeClr>
                  </a:solidFill>
                  <a:latin typeface="Arial" panose="020B0604020202020204" pitchFamily="34" charset="0"/>
                  <a:cs typeface="Arial" panose="020B0604020202020204" pitchFamily="34" charset="0"/>
                </a:rPr>
                <a:t>2, Methodology</a:t>
              </a:r>
            </a:p>
            <a:p>
              <a:pPr algn="l">
                <a:lnSpc>
                  <a:spcPct val="150000"/>
                </a:lnSpc>
                <a:spcAft>
                  <a:spcPts val="170"/>
                </a:spcAft>
              </a:pPr>
              <a:r>
                <a:rPr kumimoji="1" lang="en-US" altLang="zh-HK" sz="1600" b="1" i="1" u="sng" dirty="0">
                  <a:solidFill>
                    <a:srgbClr val="0C3E75"/>
                  </a:solidFill>
                  <a:latin typeface="Arial" panose="020B0604020202020204" pitchFamily="34" charset="0"/>
                  <a:cs typeface="Arial" panose="020B0604020202020204" pitchFamily="34" charset="0"/>
                </a:rPr>
                <a:t>4, Summary</a:t>
              </a:r>
              <a:endParaRPr kumimoji="1" lang="zh-HK" altLang="en-US" sz="1600" b="1" i="1" u="sng" dirty="0">
                <a:solidFill>
                  <a:srgbClr val="0C3E7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6645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75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DC50FAC-1184-9447-CA69-124038B40043}"/>
              </a:ext>
            </a:extLst>
          </p:cNvPr>
          <p:cNvSpPr>
            <a:spLocks noGrp="1"/>
          </p:cNvSpPr>
          <p:nvPr>
            <p:ph type="dt" sz="half" idx="10"/>
          </p:nvPr>
        </p:nvSpPr>
        <p:spPr>
          <a:xfrm>
            <a:off x="838200" y="6356350"/>
            <a:ext cx="2743200" cy="365125"/>
          </a:xfrm>
          <a:prstGeom prst="rect">
            <a:avLst/>
          </a:prstGeom>
        </p:spPr>
        <p:txBody>
          <a:bodyPr/>
          <a:lstStyle/>
          <a:p>
            <a:fld id="{66A5DF1F-D36F-A245-BF1B-3B7591C81F8E}" type="datetimeFigureOut">
              <a:rPr kumimoji="1" lang="zh-HK" altLang="en-US" smtClean="0"/>
              <a:t>08/05/24</a:t>
            </a:fld>
            <a:endParaRPr kumimoji="1" lang="zh-HK" altLang="en-US"/>
          </a:p>
        </p:txBody>
      </p:sp>
      <p:sp>
        <p:nvSpPr>
          <p:cNvPr id="3" name="頁尾版面配置區 2">
            <a:extLst>
              <a:ext uri="{FF2B5EF4-FFF2-40B4-BE49-F238E27FC236}">
                <a16:creationId xmlns:a16="http://schemas.microsoft.com/office/drawing/2014/main" id="{033F9A8D-EAF6-515F-5E7D-09A9ABB4D486}"/>
              </a:ext>
            </a:extLst>
          </p:cNvPr>
          <p:cNvSpPr>
            <a:spLocks noGrp="1"/>
          </p:cNvSpPr>
          <p:nvPr>
            <p:ph type="ftr" sz="quarter" idx="11"/>
          </p:nvPr>
        </p:nvSpPr>
        <p:spPr>
          <a:xfrm>
            <a:off x="4038600" y="6356350"/>
            <a:ext cx="4114800" cy="365125"/>
          </a:xfrm>
          <a:prstGeom prst="rect">
            <a:avLst/>
          </a:prstGeom>
        </p:spPr>
        <p:txBody>
          <a:bodyPr/>
          <a:lstStyle/>
          <a:p>
            <a:endParaRPr kumimoji="1" lang="zh-HK" altLang="en-US"/>
          </a:p>
        </p:txBody>
      </p:sp>
      <p:sp>
        <p:nvSpPr>
          <p:cNvPr id="4" name="投影片編號版面配置區 3">
            <a:extLst>
              <a:ext uri="{FF2B5EF4-FFF2-40B4-BE49-F238E27FC236}">
                <a16:creationId xmlns:a16="http://schemas.microsoft.com/office/drawing/2014/main" id="{9F1F597C-F364-2219-6AF7-C9FECA5D5F8B}"/>
              </a:ext>
            </a:extLst>
          </p:cNvPr>
          <p:cNvSpPr>
            <a:spLocks noGrp="1"/>
          </p:cNvSpPr>
          <p:nvPr>
            <p:ph type="sldNum" sz="quarter" idx="12"/>
          </p:nvPr>
        </p:nvSpPr>
        <p:spPr>
          <a:xfrm>
            <a:off x="8610600" y="6356350"/>
            <a:ext cx="2743200" cy="365125"/>
          </a:xfrm>
          <a:prstGeom prst="rect">
            <a:avLst/>
          </a:prstGeom>
        </p:spPr>
        <p:txBody>
          <a:bodyPr/>
          <a:lstStyle/>
          <a:p>
            <a:fld id="{91D1695E-3A4E-A344-9C4E-B7EDF16D63EC}" type="slidenum">
              <a:rPr kumimoji="1" lang="zh-HK" altLang="en-US" smtClean="0"/>
              <a:t>‹#›</a:t>
            </a:fld>
            <a:endParaRPr kumimoji="1" lang="zh-HK" altLang="en-US"/>
          </a:p>
        </p:txBody>
      </p:sp>
    </p:spTree>
    <p:extLst>
      <p:ext uri="{BB962C8B-B14F-4D97-AF65-F5344CB8AC3E}">
        <p14:creationId xmlns:p14="http://schemas.microsoft.com/office/powerpoint/2010/main" val="303857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8ADBA4CC-0E03-56A2-A747-6504AE3223D2}"/>
              </a:ext>
            </a:extLst>
          </p:cNvPr>
          <p:cNvPicPr>
            <a:picLocks noChangeAspect="1"/>
          </p:cNvPicPr>
          <p:nvPr userDrawn="1"/>
        </p:nvPicPr>
        <p:blipFill>
          <a:blip r:embed="rId9"/>
          <a:stretch>
            <a:fillRect/>
          </a:stretch>
        </p:blipFill>
        <p:spPr>
          <a:xfrm>
            <a:off x="-38100" y="6942085"/>
            <a:ext cx="4495800" cy="1816100"/>
          </a:xfrm>
          <a:prstGeom prst="rect">
            <a:avLst/>
          </a:prstGeom>
        </p:spPr>
      </p:pic>
      <p:sp>
        <p:nvSpPr>
          <p:cNvPr id="8" name="矩形 7">
            <a:extLst>
              <a:ext uri="{FF2B5EF4-FFF2-40B4-BE49-F238E27FC236}">
                <a16:creationId xmlns:a16="http://schemas.microsoft.com/office/drawing/2014/main" id="{2C9861DB-2DB9-6D3D-7320-E6060656AE8B}"/>
              </a:ext>
            </a:extLst>
          </p:cNvPr>
          <p:cNvSpPr/>
          <p:nvPr userDrawn="1"/>
        </p:nvSpPr>
        <p:spPr>
          <a:xfrm>
            <a:off x="0" y="1"/>
            <a:ext cx="225778" cy="835378"/>
          </a:xfrm>
          <a:prstGeom prst="rect">
            <a:avLst/>
          </a:prstGeom>
          <a:solidFill>
            <a:srgbClr val="093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pic>
        <p:nvPicPr>
          <p:cNvPr id="10" name="圖片 9" descr="一張含有 字型, 標誌, 圖形, 圓形 的圖片&#10;&#10;自動產生的描述">
            <a:extLst>
              <a:ext uri="{FF2B5EF4-FFF2-40B4-BE49-F238E27FC236}">
                <a16:creationId xmlns:a16="http://schemas.microsoft.com/office/drawing/2014/main" id="{4276055D-94D9-B9D8-9728-90805C18305E}"/>
              </a:ext>
            </a:extLst>
          </p:cNvPr>
          <p:cNvPicPr>
            <a:picLocks noChangeAspect="1"/>
          </p:cNvPicPr>
          <p:nvPr userDrawn="1"/>
        </p:nvPicPr>
        <p:blipFill>
          <a:blip r:embed="rId10"/>
          <a:stretch>
            <a:fillRect/>
          </a:stretch>
        </p:blipFill>
        <p:spPr>
          <a:xfrm>
            <a:off x="11190926" y="35172"/>
            <a:ext cx="989350" cy="989350"/>
          </a:xfrm>
          <a:prstGeom prst="rect">
            <a:avLst/>
          </a:prstGeom>
        </p:spPr>
      </p:pic>
      <p:sp>
        <p:nvSpPr>
          <p:cNvPr id="12" name="標題 1">
            <a:extLst>
              <a:ext uri="{FF2B5EF4-FFF2-40B4-BE49-F238E27FC236}">
                <a16:creationId xmlns:a16="http://schemas.microsoft.com/office/drawing/2014/main" id="{AEFB8929-BB5D-2C49-0D29-4CF135514E68}"/>
              </a:ext>
            </a:extLst>
          </p:cNvPr>
          <p:cNvSpPr txBox="1">
            <a:spLocks/>
          </p:cNvSpPr>
          <p:nvPr userDrawn="1"/>
        </p:nvSpPr>
        <p:spPr>
          <a:xfrm>
            <a:off x="451104" y="98491"/>
            <a:ext cx="4657344"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HK" altLang="en-US" dirty="0">
              <a:latin typeface="Kai" pitchFamily="2" charset="-122"/>
            </a:endParaRPr>
          </a:p>
        </p:txBody>
      </p:sp>
    </p:spTree>
    <p:extLst>
      <p:ext uri="{BB962C8B-B14F-4D97-AF65-F5344CB8AC3E}">
        <p14:creationId xmlns:p14="http://schemas.microsoft.com/office/powerpoint/2010/main" val="2898039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49"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 name="圖形 13">
            <a:extLst>
              <a:ext uri="{FF2B5EF4-FFF2-40B4-BE49-F238E27FC236}">
                <a16:creationId xmlns:a16="http://schemas.microsoft.com/office/drawing/2014/main" id="{25932EC1-5607-90BC-275B-8E60A7D50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5970" y="261044"/>
            <a:ext cx="2908300" cy="673100"/>
          </a:xfrm>
          <a:prstGeom prst="rect">
            <a:avLst/>
          </a:prstGeom>
        </p:spPr>
      </p:pic>
      <p:sp>
        <p:nvSpPr>
          <p:cNvPr id="15" name="文字方塊 14">
            <a:extLst>
              <a:ext uri="{FF2B5EF4-FFF2-40B4-BE49-F238E27FC236}">
                <a16:creationId xmlns:a16="http://schemas.microsoft.com/office/drawing/2014/main" id="{CE58AB46-F97A-5892-087D-72CB5D8F4F5A}"/>
              </a:ext>
            </a:extLst>
          </p:cNvPr>
          <p:cNvSpPr txBox="1"/>
          <p:nvPr/>
        </p:nvSpPr>
        <p:spPr>
          <a:xfrm>
            <a:off x="496008" y="4409806"/>
            <a:ext cx="7712766" cy="646331"/>
          </a:xfrm>
          <a:prstGeom prst="rect">
            <a:avLst/>
          </a:prstGeom>
          <a:noFill/>
        </p:spPr>
        <p:txBody>
          <a:bodyPr wrap="square" rtlCol="0">
            <a:spAutoFit/>
          </a:bodyPr>
          <a:lstStyle/>
          <a:p>
            <a:r>
              <a:rPr kumimoji="1" lang="en-US" altLang="zh-HK" sz="3600" b="1" dirty="0">
                <a:latin typeface="Arial" panose="020B0604020202020204" pitchFamily="34" charset="0"/>
                <a:ea typeface="Kai" pitchFamily="2" charset="-122"/>
                <a:cs typeface="Arial" panose="020B0604020202020204" pitchFamily="34" charset="0"/>
              </a:rPr>
              <a:t>Robo </a:t>
            </a:r>
            <a:r>
              <a:rPr kumimoji="1" lang="en-US" altLang="zh-HK" sz="3600" b="1" dirty="0">
                <a:latin typeface="Arial" panose="020B0604020202020204" pitchFamily="34" charset="0"/>
                <a:ea typeface="BM JUA OTF" panose="02020603020101020101" pitchFamily="18" charset="-127"/>
                <a:cs typeface="Arial" panose="020B0604020202020204" pitchFamily="34" charset="0"/>
              </a:rPr>
              <a:t>Advising</a:t>
            </a:r>
            <a:r>
              <a:rPr kumimoji="1" lang="en-US" altLang="zh-HK" sz="3600" b="1" dirty="0">
                <a:latin typeface="Arial" panose="020B0604020202020204" pitchFamily="34" charset="0"/>
                <a:ea typeface="Kai" pitchFamily="2" charset="-122"/>
                <a:cs typeface="Arial" panose="020B0604020202020204" pitchFamily="34" charset="0"/>
              </a:rPr>
              <a:t> </a:t>
            </a:r>
            <a:r>
              <a:rPr kumimoji="1" lang="en-US" altLang="zh-HK" sz="2800" dirty="0">
                <a:latin typeface="Arial" panose="020B0604020202020204" pitchFamily="34" charset="0"/>
                <a:ea typeface="Kai" pitchFamily="2" charset="-122"/>
                <a:cs typeface="Arial" panose="020B0604020202020204" pitchFamily="34" charset="0"/>
              </a:rPr>
              <a:t>for</a:t>
            </a:r>
            <a:r>
              <a:rPr kumimoji="1" lang="en-US" altLang="zh-HK" b="1" dirty="0">
                <a:latin typeface="Arial" panose="020B0604020202020204" pitchFamily="34" charset="0"/>
                <a:ea typeface="Kai" pitchFamily="2" charset="-122"/>
                <a:cs typeface="Arial" panose="020B0604020202020204" pitchFamily="34" charset="0"/>
              </a:rPr>
              <a:t>  </a:t>
            </a:r>
            <a:r>
              <a:rPr kumimoji="1" lang="en-US" altLang="zh-HK" sz="3600" b="1" dirty="0">
                <a:latin typeface="Arial" panose="020B0604020202020204" pitchFamily="34" charset="0"/>
                <a:ea typeface="Kai" pitchFamily="2" charset="-122"/>
                <a:cs typeface="Arial" panose="020B0604020202020204" pitchFamily="34" charset="0"/>
              </a:rPr>
              <a:t>Retail Investor</a:t>
            </a:r>
          </a:p>
        </p:txBody>
      </p:sp>
      <p:pic>
        <p:nvPicPr>
          <p:cNvPr id="1028" name="Picture 4" descr="Robo-advisors: Transforming the wealth management industry - Netscribes">
            <a:extLst>
              <a:ext uri="{FF2B5EF4-FFF2-40B4-BE49-F238E27FC236}">
                <a16:creationId xmlns:a16="http://schemas.microsoft.com/office/drawing/2014/main" id="{6FA0E99C-1658-A68B-BA3A-E75BC4232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 y="26626"/>
            <a:ext cx="7712766" cy="385638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9E419468-37DC-89E2-48A0-E948707595B0}"/>
              </a:ext>
            </a:extLst>
          </p:cNvPr>
          <p:cNvGrpSpPr/>
          <p:nvPr/>
        </p:nvGrpSpPr>
        <p:grpSpPr>
          <a:xfrm>
            <a:off x="6293297" y="-21671"/>
            <a:ext cx="3213103" cy="4268975"/>
            <a:chOff x="6293297" y="-21671"/>
            <a:chExt cx="3213103" cy="4268975"/>
          </a:xfrm>
        </p:grpSpPr>
        <p:sp>
          <p:nvSpPr>
            <p:cNvPr id="24" name="平行四邊形 23">
              <a:extLst>
                <a:ext uri="{FF2B5EF4-FFF2-40B4-BE49-F238E27FC236}">
                  <a16:creationId xmlns:a16="http://schemas.microsoft.com/office/drawing/2014/main" id="{37A2D167-B4D2-5D11-D23E-F34DEED1DD0B}"/>
                </a:ext>
              </a:extLst>
            </p:cNvPr>
            <p:cNvSpPr/>
            <p:nvPr/>
          </p:nvSpPr>
          <p:spPr>
            <a:xfrm flipH="1">
              <a:off x="6293297" y="-21671"/>
              <a:ext cx="3213103" cy="3429001"/>
            </a:xfrm>
            <a:prstGeom prst="parallelogram">
              <a:avLst>
                <a:gd name="adj" fmla="val 69246"/>
              </a:avLst>
            </a:prstGeom>
            <a:solidFill>
              <a:srgbClr val="0C3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5" name="手繪多邊形 34">
              <a:extLst>
                <a:ext uri="{FF2B5EF4-FFF2-40B4-BE49-F238E27FC236}">
                  <a16:creationId xmlns:a16="http://schemas.microsoft.com/office/drawing/2014/main" id="{F97F626E-2130-B697-7518-36AE8AE5ECD5}"/>
                </a:ext>
              </a:extLst>
            </p:cNvPr>
            <p:cNvSpPr/>
            <p:nvPr/>
          </p:nvSpPr>
          <p:spPr>
            <a:xfrm flipH="1" flipV="1">
              <a:off x="7971154" y="3404155"/>
              <a:ext cx="1535245" cy="843149"/>
            </a:xfrm>
            <a:custGeom>
              <a:avLst/>
              <a:gdLst>
                <a:gd name="connsiteX0" fmla="*/ 988158 w 1535245"/>
                <a:gd name="connsiteY0" fmla="*/ 843149 h 843149"/>
                <a:gd name="connsiteX1" fmla="*/ 0 w 1535245"/>
                <a:gd name="connsiteY1" fmla="*/ 843149 h 843149"/>
                <a:gd name="connsiteX2" fmla="*/ 547087 w 1535245"/>
                <a:gd name="connsiteY2" fmla="*/ 0 h 843149"/>
                <a:gd name="connsiteX3" fmla="*/ 1535245 w 1535245"/>
                <a:gd name="connsiteY3" fmla="*/ 0 h 843149"/>
              </a:gdLst>
              <a:ahLst/>
              <a:cxnLst>
                <a:cxn ang="0">
                  <a:pos x="connsiteX0" y="connsiteY0"/>
                </a:cxn>
                <a:cxn ang="0">
                  <a:pos x="connsiteX1" y="connsiteY1"/>
                </a:cxn>
                <a:cxn ang="0">
                  <a:pos x="connsiteX2" y="connsiteY2"/>
                </a:cxn>
                <a:cxn ang="0">
                  <a:pos x="connsiteX3" y="connsiteY3"/>
                </a:cxn>
              </a:cxnLst>
              <a:rect l="l" t="t" r="r" b="b"/>
              <a:pathLst>
                <a:path w="1535245" h="843149">
                  <a:moveTo>
                    <a:pt x="988158" y="843149"/>
                  </a:moveTo>
                  <a:lnTo>
                    <a:pt x="0" y="843149"/>
                  </a:lnTo>
                  <a:lnTo>
                    <a:pt x="547087" y="0"/>
                  </a:lnTo>
                  <a:lnTo>
                    <a:pt x="1535245" y="0"/>
                  </a:lnTo>
                  <a:close/>
                </a:path>
              </a:pathLst>
            </a:custGeom>
            <a:solidFill>
              <a:srgbClr val="0C3E7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p>
          </p:txBody>
        </p:sp>
      </p:grpSp>
      <p:grpSp>
        <p:nvGrpSpPr>
          <p:cNvPr id="38" name="群組 37">
            <a:extLst>
              <a:ext uri="{FF2B5EF4-FFF2-40B4-BE49-F238E27FC236}">
                <a16:creationId xmlns:a16="http://schemas.microsoft.com/office/drawing/2014/main" id="{836915E6-FE05-E57B-5FDC-33E4E6F2075D}"/>
              </a:ext>
            </a:extLst>
          </p:cNvPr>
          <p:cNvGrpSpPr/>
          <p:nvPr/>
        </p:nvGrpSpPr>
        <p:grpSpPr>
          <a:xfrm flipV="1">
            <a:off x="7589474" y="2616698"/>
            <a:ext cx="3213103" cy="4272150"/>
            <a:chOff x="5224314" y="-48491"/>
            <a:chExt cx="3213103" cy="4272150"/>
          </a:xfrm>
          <a:solidFill>
            <a:srgbClr val="A8852C"/>
          </a:solidFill>
          <a:effectLst>
            <a:outerShdw blurRad="50800" dist="38100" dir="2700000" sx="101000" sy="101000" algn="tl" rotWithShape="0">
              <a:schemeClr val="tx1">
                <a:alpha val="40000"/>
              </a:schemeClr>
            </a:outerShdw>
          </a:effectLst>
        </p:grpSpPr>
        <p:sp>
          <p:nvSpPr>
            <p:cNvPr id="39" name="平行四邊形 38">
              <a:extLst>
                <a:ext uri="{FF2B5EF4-FFF2-40B4-BE49-F238E27FC236}">
                  <a16:creationId xmlns:a16="http://schemas.microsoft.com/office/drawing/2014/main" id="{0E260109-1454-B717-5E53-395761CCF731}"/>
                </a:ext>
              </a:extLst>
            </p:cNvPr>
            <p:cNvSpPr/>
            <p:nvPr/>
          </p:nvSpPr>
          <p:spPr>
            <a:xfrm flipH="1">
              <a:off x="5224314" y="-48491"/>
              <a:ext cx="3213103" cy="3429001"/>
            </a:xfrm>
            <a:prstGeom prst="parallelogram">
              <a:avLst>
                <a:gd name="adj" fmla="val 69246"/>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0" name="手繪多邊形 39">
              <a:extLst>
                <a:ext uri="{FF2B5EF4-FFF2-40B4-BE49-F238E27FC236}">
                  <a16:creationId xmlns:a16="http://schemas.microsoft.com/office/drawing/2014/main" id="{869174A1-BB6B-FEAE-A980-6CBE52ECD01E}"/>
                </a:ext>
              </a:extLst>
            </p:cNvPr>
            <p:cNvSpPr/>
            <p:nvPr/>
          </p:nvSpPr>
          <p:spPr>
            <a:xfrm flipH="1" flipV="1">
              <a:off x="6902171" y="3380510"/>
              <a:ext cx="1535245" cy="843149"/>
            </a:xfrm>
            <a:custGeom>
              <a:avLst/>
              <a:gdLst>
                <a:gd name="connsiteX0" fmla="*/ 988158 w 1535245"/>
                <a:gd name="connsiteY0" fmla="*/ 843149 h 843149"/>
                <a:gd name="connsiteX1" fmla="*/ 0 w 1535245"/>
                <a:gd name="connsiteY1" fmla="*/ 843149 h 843149"/>
                <a:gd name="connsiteX2" fmla="*/ 547087 w 1535245"/>
                <a:gd name="connsiteY2" fmla="*/ 0 h 843149"/>
                <a:gd name="connsiteX3" fmla="*/ 1535245 w 1535245"/>
                <a:gd name="connsiteY3" fmla="*/ 0 h 843149"/>
              </a:gdLst>
              <a:ahLst/>
              <a:cxnLst>
                <a:cxn ang="0">
                  <a:pos x="connsiteX0" y="connsiteY0"/>
                </a:cxn>
                <a:cxn ang="0">
                  <a:pos x="connsiteX1" y="connsiteY1"/>
                </a:cxn>
                <a:cxn ang="0">
                  <a:pos x="connsiteX2" y="connsiteY2"/>
                </a:cxn>
                <a:cxn ang="0">
                  <a:pos x="connsiteX3" y="connsiteY3"/>
                </a:cxn>
              </a:cxnLst>
              <a:rect l="l" t="t" r="r" b="b"/>
              <a:pathLst>
                <a:path w="1535245" h="843149">
                  <a:moveTo>
                    <a:pt x="988158" y="843149"/>
                  </a:moveTo>
                  <a:lnTo>
                    <a:pt x="0" y="843149"/>
                  </a:lnTo>
                  <a:lnTo>
                    <a:pt x="547087" y="0"/>
                  </a:lnTo>
                  <a:lnTo>
                    <a:pt x="153524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p>
          </p:txBody>
        </p:sp>
      </p:grpSp>
      <p:sp>
        <p:nvSpPr>
          <p:cNvPr id="42" name="文字方塊 41">
            <a:extLst>
              <a:ext uri="{FF2B5EF4-FFF2-40B4-BE49-F238E27FC236}">
                <a16:creationId xmlns:a16="http://schemas.microsoft.com/office/drawing/2014/main" id="{F851BC79-0CFC-BB5D-E8AE-B498641F87A9}"/>
              </a:ext>
            </a:extLst>
          </p:cNvPr>
          <p:cNvSpPr txBox="1"/>
          <p:nvPr/>
        </p:nvSpPr>
        <p:spPr>
          <a:xfrm>
            <a:off x="515647" y="4095120"/>
            <a:ext cx="3062057" cy="400110"/>
          </a:xfrm>
          <a:prstGeom prst="rect">
            <a:avLst/>
          </a:prstGeom>
          <a:noFill/>
        </p:spPr>
        <p:txBody>
          <a:bodyPr wrap="none" rtlCol="0">
            <a:spAutoFit/>
          </a:bodyPr>
          <a:lstStyle/>
          <a:p>
            <a:r>
              <a:rPr kumimoji="1" lang="en-US" altLang="zh-HK" sz="2000" b="1" dirty="0">
                <a:latin typeface="Arial" panose="020B0604020202020204" pitchFamily="34" charset="0"/>
                <a:cs typeface="Arial" panose="020B0604020202020204" pitchFamily="34" charset="0"/>
              </a:rPr>
              <a:t>IEDA4500: Final Project</a:t>
            </a:r>
          </a:p>
        </p:txBody>
      </p:sp>
      <p:sp>
        <p:nvSpPr>
          <p:cNvPr id="43" name="矩形 42">
            <a:extLst>
              <a:ext uri="{FF2B5EF4-FFF2-40B4-BE49-F238E27FC236}">
                <a16:creationId xmlns:a16="http://schemas.microsoft.com/office/drawing/2014/main" id="{78470736-4728-F6B5-0542-FEF295D953A8}"/>
              </a:ext>
            </a:extLst>
          </p:cNvPr>
          <p:cNvSpPr/>
          <p:nvPr/>
        </p:nvSpPr>
        <p:spPr>
          <a:xfrm>
            <a:off x="556246" y="5054339"/>
            <a:ext cx="7033228" cy="110837"/>
          </a:xfrm>
          <a:prstGeom prst="rect">
            <a:avLst/>
          </a:prstGeom>
          <a:solidFill>
            <a:srgbClr val="0C3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4" name="文字方塊 43">
            <a:extLst>
              <a:ext uri="{FF2B5EF4-FFF2-40B4-BE49-F238E27FC236}">
                <a16:creationId xmlns:a16="http://schemas.microsoft.com/office/drawing/2014/main" id="{42DC42EC-72C2-959F-D9EF-4453C616E9C3}"/>
              </a:ext>
            </a:extLst>
          </p:cNvPr>
          <p:cNvSpPr txBox="1"/>
          <p:nvPr/>
        </p:nvSpPr>
        <p:spPr>
          <a:xfrm>
            <a:off x="556246" y="5276692"/>
            <a:ext cx="2691763" cy="338554"/>
          </a:xfrm>
          <a:prstGeom prst="rect">
            <a:avLst/>
          </a:prstGeom>
          <a:noFill/>
        </p:spPr>
        <p:txBody>
          <a:bodyPr wrap="none" rtlCol="0">
            <a:spAutoFit/>
          </a:bodyPr>
          <a:lstStyle/>
          <a:p>
            <a:r>
              <a:rPr kumimoji="1" lang="en-US" altLang="zh-HK" sz="1600" i="1" dirty="0">
                <a:latin typeface="Arial" panose="020B0604020202020204" pitchFamily="34" charset="0"/>
                <a:cs typeface="Arial" panose="020B0604020202020204" pitchFamily="34" charset="0"/>
              </a:rPr>
              <a:t>Kwok Ho Kai, Kyro 2024/05</a:t>
            </a:r>
            <a:endParaRPr kumimoji="1" lang="zh-HK" altLang="en-US" sz="1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9796692"/>
      </p:ext>
    </p:extLst>
  </p:cSld>
  <p:clrMapOvr>
    <a:masterClrMapping/>
  </p:clrMapOvr>
  <mc:AlternateContent xmlns:mc="http://schemas.openxmlformats.org/markup-compatibility/2006" xmlns:p14="http://schemas.microsoft.com/office/powerpoint/2010/main">
    <mc:Choice Requires="p14">
      <p:transition spd="slow" p14:dur="2000" advTm="4943"/>
    </mc:Choice>
    <mc:Fallback xmlns="">
      <p:transition spd="slow" advTm="49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F9523-AEC9-EADA-498F-1F13BEDB533A}"/>
              </a:ext>
            </a:extLst>
          </p:cNvPr>
          <p:cNvSpPr>
            <a:spLocks noGrp="1"/>
          </p:cNvSpPr>
          <p:nvPr>
            <p:ph type="title"/>
          </p:nvPr>
        </p:nvSpPr>
        <p:spPr/>
        <p:txBody>
          <a:bodyPr/>
          <a:lstStyle/>
          <a:p>
            <a:r>
              <a:rPr kumimoji="1" lang="en-US" altLang="zh-HK" dirty="0"/>
              <a:t>Backtesting &amp; Optimization</a:t>
            </a:r>
            <a:endParaRPr kumimoji="1" lang="zh-HK" altLang="en-US" dirty="0"/>
          </a:p>
        </p:txBody>
      </p:sp>
      <p:pic>
        <p:nvPicPr>
          <p:cNvPr id="3" name="圖片 2" descr="一張含有 繪圖, 螢幕擷取畫面, 行, 圖表 的圖片&#10;&#10;自動產生的描述">
            <a:extLst>
              <a:ext uri="{FF2B5EF4-FFF2-40B4-BE49-F238E27FC236}">
                <a16:creationId xmlns:a16="http://schemas.microsoft.com/office/drawing/2014/main" id="{C947FF83-CCE7-9B1A-5F43-8BA2086AA621}"/>
              </a:ext>
            </a:extLst>
          </p:cNvPr>
          <p:cNvPicPr>
            <a:picLocks noChangeAspect="1"/>
          </p:cNvPicPr>
          <p:nvPr/>
        </p:nvPicPr>
        <p:blipFill>
          <a:blip r:embed="rId3"/>
          <a:stretch>
            <a:fillRect/>
          </a:stretch>
        </p:blipFill>
        <p:spPr>
          <a:xfrm>
            <a:off x="5127704" y="1060742"/>
            <a:ext cx="6814829" cy="2878211"/>
          </a:xfrm>
          <a:prstGeom prst="rect">
            <a:avLst/>
          </a:prstGeom>
        </p:spPr>
      </p:pic>
      <p:pic>
        <p:nvPicPr>
          <p:cNvPr id="12" name="圖片 11">
            <a:extLst>
              <a:ext uri="{FF2B5EF4-FFF2-40B4-BE49-F238E27FC236}">
                <a16:creationId xmlns:a16="http://schemas.microsoft.com/office/drawing/2014/main" id="{688BC15B-5D1A-3AED-45C7-562CF8D890A7}"/>
              </a:ext>
            </a:extLst>
          </p:cNvPr>
          <p:cNvPicPr>
            <a:picLocks noChangeAspect="1"/>
          </p:cNvPicPr>
          <p:nvPr/>
        </p:nvPicPr>
        <p:blipFill>
          <a:blip r:embed="rId4"/>
          <a:stretch>
            <a:fillRect/>
          </a:stretch>
        </p:blipFill>
        <p:spPr>
          <a:xfrm>
            <a:off x="5127704" y="4129494"/>
            <a:ext cx="3249637" cy="2728506"/>
          </a:xfrm>
          <a:prstGeom prst="rect">
            <a:avLst/>
          </a:prstGeom>
        </p:spPr>
      </p:pic>
      <p:pic>
        <p:nvPicPr>
          <p:cNvPr id="13" name="圖片 12" descr="一張含有 文字, 螢幕擷取畫面, 鮮豔 的圖片&#10;&#10;自動產生的描述">
            <a:extLst>
              <a:ext uri="{FF2B5EF4-FFF2-40B4-BE49-F238E27FC236}">
                <a16:creationId xmlns:a16="http://schemas.microsoft.com/office/drawing/2014/main" id="{BCE6FECA-A7DD-A00F-D053-D97419A5397B}"/>
              </a:ext>
            </a:extLst>
          </p:cNvPr>
          <p:cNvPicPr>
            <a:picLocks noChangeAspect="1"/>
          </p:cNvPicPr>
          <p:nvPr/>
        </p:nvPicPr>
        <p:blipFill>
          <a:blip r:embed="rId5"/>
          <a:stretch>
            <a:fillRect/>
          </a:stretch>
        </p:blipFill>
        <p:spPr>
          <a:xfrm>
            <a:off x="8377341" y="4169325"/>
            <a:ext cx="3407405" cy="2688675"/>
          </a:xfrm>
          <a:prstGeom prst="rect">
            <a:avLst/>
          </a:prstGeom>
        </p:spPr>
      </p:pic>
      <p:sp>
        <p:nvSpPr>
          <p:cNvPr id="30" name="文字方塊 29">
            <a:extLst>
              <a:ext uri="{FF2B5EF4-FFF2-40B4-BE49-F238E27FC236}">
                <a16:creationId xmlns:a16="http://schemas.microsoft.com/office/drawing/2014/main" id="{12866305-F895-9A3F-32E5-76CC7EE81671}"/>
              </a:ext>
            </a:extLst>
          </p:cNvPr>
          <p:cNvSpPr txBox="1"/>
          <p:nvPr/>
        </p:nvSpPr>
        <p:spPr>
          <a:xfrm>
            <a:off x="823300" y="4626183"/>
            <a:ext cx="3869782" cy="1815882"/>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HK" sz="1400" dirty="0">
                <a:latin typeface="+mj-lt"/>
              </a:rPr>
              <a:t>Performance of upper threshold value is not balanced with lower threshold with following preference:</a:t>
            </a:r>
          </a:p>
          <a:p>
            <a:pPr marL="285750" indent="-285750" algn="just">
              <a:buFont typeface="Arial" panose="020B0604020202020204" pitchFamily="34" charset="0"/>
              <a:buChar char="•"/>
            </a:pPr>
            <a:r>
              <a:rPr kumimoji="1" lang="en-US" altLang="zh-HK" sz="1400" dirty="0">
                <a:latin typeface="+mj-lt"/>
              </a:rPr>
              <a:t>Long when z-score below </a:t>
            </a:r>
            <a:r>
              <a:rPr kumimoji="1" lang="en-US" altLang="zh-HK" sz="1400" b="1" dirty="0">
                <a:latin typeface="+mj-lt"/>
              </a:rPr>
              <a:t>-1.9</a:t>
            </a:r>
            <a:endParaRPr kumimoji="1" lang="en-US" altLang="zh-HK" sz="1400" dirty="0">
              <a:latin typeface="+mj-lt"/>
            </a:endParaRPr>
          </a:p>
          <a:p>
            <a:pPr marL="285750" indent="-285750" algn="just">
              <a:buFont typeface="Arial" panose="020B0604020202020204" pitchFamily="34" charset="0"/>
              <a:buChar char="•"/>
            </a:pPr>
            <a:r>
              <a:rPr kumimoji="1" lang="en-US" altLang="zh-HK" sz="1400" dirty="0">
                <a:latin typeface="+mj-lt"/>
              </a:rPr>
              <a:t>Short when z-score above </a:t>
            </a:r>
            <a:r>
              <a:rPr kumimoji="1" lang="en-US" altLang="zh-HK" sz="1400" b="1" dirty="0">
                <a:latin typeface="+mj-lt"/>
              </a:rPr>
              <a:t>2.7</a:t>
            </a:r>
          </a:p>
          <a:p>
            <a:pPr marL="285750" indent="-285750" algn="just">
              <a:buFont typeface="Arial" panose="020B0604020202020204" pitchFamily="34" charset="0"/>
              <a:buChar char="•"/>
            </a:pPr>
            <a:endParaRPr kumimoji="1" lang="en-US" altLang="zh-HK" sz="1400" b="1" dirty="0">
              <a:latin typeface="+mj-lt"/>
            </a:endParaRPr>
          </a:p>
          <a:p>
            <a:pPr marL="285750" indent="-285750" algn="just">
              <a:buFont typeface="Arial" panose="020B0604020202020204" pitchFamily="34" charset="0"/>
              <a:buChar char="•"/>
            </a:pPr>
            <a:r>
              <a:rPr kumimoji="1" lang="en-US" altLang="zh-HK" sz="1400" dirty="0">
                <a:latin typeface="+mj-lt"/>
              </a:rPr>
              <a:t>Successfully eliminate the small SMA windows and Rolling Z-Score window</a:t>
            </a:r>
          </a:p>
        </p:txBody>
      </p:sp>
      <p:grpSp>
        <p:nvGrpSpPr>
          <p:cNvPr id="35" name="群組 34">
            <a:extLst>
              <a:ext uri="{FF2B5EF4-FFF2-40B4-BE49-F238E27FC236}">
                <a16:creationId xmlns:a16="http://schemas.microsoft.com/office/drawing/2014/main" id="{2D0074C4-4AE6-CDC5-4C8B-8121C8A57240}"/>
              </a:ext>
            </a:extLst>
          </p:cNvPr>
          <p:cNvGrpSpPr/>
          <p:nvPr/>
        </p:nvGrpSpPr>
        <p:grpSpPr>
          <a:xfrm>
            <a:off x="410499" y="4129494"/>
            <a:ext cx="4449750" cy="400110"/>
            <a:chOff x="326136" y="1129721"/>
            <a:chExt cx="4449750" cy="400110"/>
          </a:xfrm>
        </p:grpSpPr>
        <p:grpSp>
          <p:nvGrpSpPr>
            <p:cNvPr id="36" name="群組 35">
              <a:extLst>
                <a:ext uri="{FF2B5EF4-FFF2-40B4-BE49-F238E27FC236}">
                  <a16:creationId xmlns:a16="http://schemas.microsoft.com/office/drawing/2014/main" id="{1AAEA44B-5BB4-971D-1DE0-A567D79CB74C}"/>
                </a:ext>
              </a:extLst>
            </p:cNvPr>
            <p:cNvGrpSpPr/>
            <p:nvPr/>
          </p:nvGrpSpPr>
          <p:grpSpPr>
            <a:xfrm>
              <a:off x="326136" y="1166923"/>
              <a:ext cx="399065" cy="309805"/>
              <a:chOff x="595745" y="1428288"/>
              <a:chExt cx="803373" cy="623681"/>
            </a:xfrm>
          </p:grpSpPr>
          <p:grpSp>
            <p:nvGrpSpPr>
              <p:cNvPr id="38" name="群組 37">
                <a:extLst>
                  <a:ext uri="{FF2B5EF4-FFF2-40B4-BE49-F238E27FC236}">
                    <a16:creationId xmlns:a16="http://schemas.microsoft.com/office/drawing/2014/main" id="{49461D19-CBFC-6B5D-A246-446348228F36}"/>
                  </a:ext>
                </a:extLst>
              </p:cNvPr>
              <p:cNvGrpSpPr/>
              <p:nvPr/>
            </p:nvGrpSpPr>
            <p:grpSpPr>
              <a:xfrm>
                <a:off x="595745" y="1428288"/>
                <a:ext cx="803373" cy="623681"/>
                <a:chOff x="673735" y="810260"/>
                <a:chExt cx="681355" cy="528955"/>
              </a:xfrm>
              <a:solidFill>
                <a:srgbClr val="0C3E75"/>
              </a:solidFill>
            </p:grpSpPr>
            <p:sp>
              <p:nvSpPr>
                <p:cNvPr id="40" name="图形">
                  <a:extLst>
                    <a:ext uri="{FF2B5EF4-FFF2-40B4-BE49-F238E27FC236}">
                      <a16:creationId xmlns:a16="http://schemas.microsoft.com/office/drawing/2014/main" id="{B0FF49D8-96D7-D4A6-EF49-E40FD71115D2}"/>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41" name="图形">
                  <a:extLst>
                    <a:ext uri="{FF2B5EF4-FFF2-40B4-BE49-F238E27FC236}">
                      <a16:creationId xmlns:a16="http://schemas.microsoft.com/office/drawing/2014/main" id="{637B9EB7-9E45-4F1F-090F-0DDED2B8FA0B}"/>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39" name="文字方塊 38">
                <a:extLst>
                  <a:ext uri="{FF2B5EF4-FFF2-40B4-BE49-F238E27FC236}">
                    <a16:creationId xmlns:a16="http://schemas.microsoft.com/office/drawing/2014/main" id="{7E4956D4-C4E4-E345-E18E-D27A731760E8}"/>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37" name="文字方塊 36">
              <a:extLst>
                <a:ext uri="{FF2B5EF4-FFF2-40B4-BE49-F238E27FC236}">
                  <a16:creationId xmlns:a16="http://schemas.microsoft.com/office/drawing/2014/main" id="{7D9CC38C-C740-B28A-EA37-E47076C53710}"/>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Reverse Strategy Backtesting</a:t>
              </a:r>
              <a:endParaRPr kumimoji="1" lang="zh-HK" altLang="en-US" sz="2000" b="1" dirty="0">
                <a:latin typeface="+mj-lt"/>
              </a:endParaRPr>
            </a:p>
          </p:txBody>
        </p:sp>
      </p:grpSp>
      <p:grpSp>
        <p:nvGrpSpPr>
          <p:cNvPr id="42" name="群組 41">
            <a:extLst>
              <a:ext uri="{FF2B5EF4-FFF2-40B4-BE49-F238E27FC236}">
                <a16:creationId xmlns:a16="http://schemas.microsoft.com/office/drawing/2014/main" id="{D9031CA9-2725-75DE-6ADB-79AC4C423B47}"/>
              </a:ext>
            </a:extLst>
          </p:cNvPr>
          <p:cNvGrpSpPr/>
          <p:nvPr/>
        </p:nvGrpSpPr>
        <p:grpSpPr>
          <a:xfrm>
            <a:off x="410499" y="1447562"/>
            <a:ext cx="4449750" cy="400110"/>
            <a:chOff x="326136" y="1129721"/>
            <a:chExt cx="4449750" cy="400110"/>
          </a:xfrm>
        </p:grpSpPr>
        <p:grpSp>
          <p:nvGrpSpPr>
            <p:cNvPr id="43" name="群組 42">
              <a:extLst>
                <a:ext uri="{FF2B5EF4-FFF2-40B4-BE49-F238E27FC236}">
                  <a16:creationId xmlns:a16="http://schemas.microsoft.com/office/drawing/2014/main" id="{9E2FE07B-0867-C56F-3330-13ABDDAFF90E}"/>
                </a:ext>
              </a:extLst>
            </p:cNvPr>
            <p:cNvGrpSpPr/>
            <p:nvPr/>
          </p:nvGrpSpPr>
          <p:grpSpPr>
            <a:xfrm>
              <a:off x="326136" y="1166923"/>
              <a:ext cx="399065" cy="309805"/>
              <a:chOff x="595745" y="1428288"/>
              <a:chExt cx="803373" cy="623681"/>
            </a:xfrm>
          </p:grpSpPr>
          <p:grpSp>
            <p:nvGrpSpPr>
              <p:cNvPr id="45" name="群組 44">
                <a:extLst>
                  <a:ext uri="{FF2B5EF4-FFF2-40B4-BE49-F238E27FC236}">
                    <a16:creationId xmlns:a16="http://schemas.microsoft.com/office/drawing/2014/main" id="{7BBA9236-DF80-0E38-8F51-4B8273CF4C3E}"/>
                  </a:ext>
                </a:extLst>
              </p:cNvPr>
              <p:cNvGrpSpPr/>
              <p:nvPr/>
            </p:nvGrpSpPr>
            <p:grpSpPr>
              <a:xfrm>
                <a:off x="595745" y="1428288"/>
                <a:ext cx="803373" cy="623681"/>
                <a:chOff x="673735" y="810260"/>
                <a:chExt cx="681355" cy="528955"/>
              </a:xfrm>
              <a:solidFill>
                <a:srgbClr val="0C3E75"/>
              </a:solidFill>
            </p:grpSpPr>
            <p:sp>
              <p:nvSpPr>
                <p:cNvPr id="47" name="图形">
                  <a:extLst>
                    <a:ext uri="{FF2B5EF4-FFF2-40B4-BE49-F238E27FC236}">
                      <a16:creationId xmlns:a16="http://schemas.microsoft.com/office/drawing/2014/main" id="{88E9338C-BBE8-C856-7479-3EE42FA322B6}"/>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48" name="图形">
                  <a:extLst>
                    <a:ext uri="{FF2B5EF4-FFF2-40B4-BE49-F238E27FC236}">
                      <a16:creationId xmlns:a16="http://schemas.microsoft.com/office/drawing/2014/main" id="{A666D193-0A52-3096-4C65-BB033ADE9312}"/>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46" name="文字方塊 45">
                <a:extLst>
                  <a:ext uri="{FF2B5EF4-FFF2-40B4-BE49-F238E27FC236}">
                    <a16:creationId xmlns:a16="http://schemas.microsoft.com/office/drawing/2014/main" id="{FEA1E54F-BEF5-0300-9204-7B1024028632}"/>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44" name="文字方塊 43">
              <a:extLst>
                <a:ext uri="{FF2B5EF4-FFF2-40B4-BE49-F238E27FC236}">
                  <a16:creationId xmlns:a16="http://schemas.microsoft.com/office/drawing/2014/main" id="{01FFD8BC-AC19-805F-126D-37F6EB535F19}"/>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Data splitting</a:t>
              </a:r>
            </a:p>
          </p:txBody>
        </p:sp>
      </p:grpSp>
      <p:sp>
        <p:nvSpPr>
          <p:cNvPr id="49" name="文字方塊 48">
            <a:extLst>
              <a:ext uri="{FF2B5EF4-FFF2-40B4-BE49-F238E27FC236}">
                <a16:creationId xmlns:a16="http://schemas.microsoft.com/office/drawing/2014/main" id="{0CF0A094-64FD-6CDB-0D62-830263A8DBBC}"/>
              </a:ext>
            </a:extLst>
          </p:cNvPr>
          <p:cNvSpPr txBox="1"/>
          <p:nvPr/>
        </p:nvSpPr>
        <p:spPr>
          <a:xfrm>
            <a:off x="867477" y="1837607"/>
            <a:ext cx="3869783"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sz="1600" dirty="0">
                <a:latin typeface="+mj-lt"/>
              </a:rPr>
              <a:t>70%:30% for training and testing</a:t>
            </a:r>
          </a:p>
          <a:p>
            <a:pPr marL="285750" indent="-285750">
              <a:buFont typeface="Arial" panose="020B0604020202020204" pitchFamily="34" charset="0"/>
              <a:buChar char="•"/>
            </a:pPr>
            <a:r>
              <a:rPr kumimoji="1" lang="en-US" altLang="zh-HK" sz="1600" dirty="0">
                <a:latin typeface="+mj-lt"/>
              </a:rPr>
              <a:t>Employ </a:t>
            </a:r>
            <a:r>
              <a:rPr kumimoji="1" lang="en-US" altLang="zh-HK" sz="1600" b="1" dirty="0">
                <a:latin typeface="+mj-lt"/>
              </a:rPr>
              <a:t>grid search </a:t>
            </a:r>
            <a:r>
              <a:rPr kumimoji="1" lang="en-US" altLang="zh-HK" sz="1600" dirty="0">
                <a:latin typeface="+mj-lt"/>
              </a:rPr>
              <a:t>to tune the hyperparameter in training period</a:t>
            </a:r>
          </a:p>
          <a:p>
            <a:pPr marL="285750" indent="-285750">
              <a:buFont typeface="Arial" panose="020B0604020202020204" pitchFamily="34" charset="0"/>
              <a:buChar char="•"/>
            </a:pPr>
            <a:r>
              <a:rPr kumimoji="1" lang="en-US" altLang="zh-HK" sz="1600" dirty="0">
                <a:latin typeface="+mj-lt"/>
              </a:rPr>
              <a:t>Evaluate the strategy in testing period</a:t>
            </a:r>
            <a:endParaRPr kumimoji="1" lang="zh-HK" altLang="en-US" sz="1600" dirty="0">
              <a:latin typeface="+mj-lt"/>
            </a:endParaRPr>
          </a:p>
        </p:txBody>
      </p:sp>
    </p:spTree>
    <p:extLst>
      <p:ext uri="{BB962C8B-B14F-4D97-AF65-F5344CB8AC3E}">
        <p14:creationId xmlns:p14="http://schemas.microsoft.com/office/powerpoint/2010/main" val="66363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行, 繪圖, 文字, 圖表 的圖片&#10;&#10;自動產生的描述">
            <a:extLst>
              <a:ext uri="{FF2B5EF4-FFF2-40B4-BE49-F238E27FC236}">
                <a16:creationId xmlns:a16="http://schemas.microsoft.com/office/drawing/2014/main" id="{ABD6DC8B-2158-2A70-AB3A-49939761934A}"/>
              </a:ext>
            </a:extLst>
          </p:cNvPr>
          <p:cNvPicPr>
            <a:picLocks noChangeAspect="1"/>
          </p:cNvPicPr>
          <p:nvPr/>
        </p:nvPicPr>
        <p:blipFill>
          <a:blip r:embed="rId3"/>
          <a:stretch>
            <a:fillRect/>
          </a:stretch>
        </p:blipFill>
        <p:spPr>
          <a:xfrm>
            <a:off x="5808041" y="4028249"/>
            <a:ext cx="6093833" cy="2829751"/>
          </a:xfrm>
          <a:prstGeom prst="rect">
            <a:avLst/>
          </a:prstGeom>
        </p:spPr>
      </p:pic>
      <p:sp>
        <p:nvSpPr>
          <p:cNvPr id="2" name="標題 1">
            <a:extLst>
              <a:ext uri="{FF2B5EF4-FFF2-40B4-BE49-F238E27FC236}">
                <a16:creationId xmlns:a16="http://schemas.microsoft.com/office/drawing/2014/main" id="{9D1F9523-AEC9-EADA-498F-1F13BEDB533A}"/>
              </a:ext>
            </a:extLst>
          </p:cNvPr>
          <p:cNvSpPr>
            <a:spLocks noGrp="1"/>
          </p:cNvSpPr>
          <p:nvPr>
            <p:ph type="title"/>
          </p:nvPr>
        </p:nvSpPr>
        <p:spPr/>
        <p:txBody>
          <a:bodyPr/>
          <a:lstStyle/>
          <a:p>
            <a:r>
              <a:rPr kumimoji="1" lang="en-US" altLang="zh-HK" dirty="0"/>
              <a:t>Backtesting &amp; Optimization</a:t>
            </a:r>
            <a:endParaRPr kumimoji="1" lang="zh-HK" altLang="en-US" dirty="0"/>
          </a:p>
        </p:txBody>
      </p:sp>
      <p:pic>
        <p:nvPicPr>
          <p:cNvPr id="6" name="圖片 5" descr="一張含有 行, 繪圖, 文字, 圖表 的圖片&#10;&#10;自動產生的描述">
            <a:extLst>
              <a:ext uri="{FF2B5EF4-FFF2-40B4-BE49-F238E27FC236}">
                <a16:creationId xmlns:a16="http://schemas.microsoft.com/office/drawing/2014/main" id="{EF4073CB-D03E-81D9-11D9-C6FED870A1E8}"/>
              </a:ext>
            </a:extLst>
          </p:cNvPr>
          <p:cNvPicPr>
            <a:picLocks noChangeAspect="1"/>
          </p:cNvPicPr>
          <p:nvPr/>
        </p:nvPicPr>
        <p:blipFill>
          <a:blip r:embed="rId4"/>
          <a:stretch>
            <a:fillRect/>
          </a:stretch>
        </p:blipFill>
        <p:spPr>
          <a:xfrm>
            <a:off x="5808041" y="1053367"/>
            <a:ext cx="6093833" cy="2788666"/>
          </a:xfrm>
          <a:prstGeom prst="rect">
            <a:avLst/>
          </a:prstGeom>
        </p:spPr>
      </p:pic>
      <p:grpSp>
        <p:nvGrpSpPr>
          <p:cNvPr id="9" name="群組 8">
            <a:extLst>
              <a:ext uri="{FF2B5EF4-FFF2-40B4-BE49-F238E27FC236}">
                <a16:creationId xmlns:a16="http://schemas.microsoft.com/office/drawing/2014/main" id="{448FBBAB-018A-DF3F-6D82-5A3E7C49E48E}"/>
              </a:ext>
            </a:extLst>
          </p:cNvPr>
          <p:cNvGrpSpPr/>
          <p:nvPr/>
        </p:nvGrpSpPr>
        <p:grpSpPr>
          <a:xfrm>
            <a:off x="494907" y="1447562"/>
            <a:ext cx="4976502" cy="400110"/>
            <a:chOff x="326136" y="1129721"/>
            <a:chExt cx="4976502" cy="400110"/>
          </a:xfrm>
        </p:grpSpPr>
        <p:grpSp>
          <p:nvGrpSpPr>
            <p:cNvPr id="10" name="群組 9">
              <a:extLst>
                <a:ext uri="{FF2B5EF4-FFF2-40B4-BE49-F238E27FC236}">
                  <a16:creationId xmlns:a16="http://schemas.microsoft.com/office/drawing/2014/main" id="{2FC681DA-E375-542B-1A46-D6705753BB65}"/>
                </a:ext>
              </a:extLst>
            </p:cNvPr>
            <p:cNvGrpSpPr/>
            <p:nvPr/>
          </p:nvGrpSpPr>
          <p:grpSpPr>
            <a:xfrm>
              <a:off x="326136" y="1166923"/>
              <a:ext cx="399065" cy="309805"/>
              <a:chOff x="595745" y="1428288"/>
              <a:chExt cx="803373" cy="623681"/>
            </a:xfrm>
          </p:grpSpPr>
          <p:grpSp>
            <p:nvGrpSpPr>
              <p:cNvPr id="14" name="群組 13">
                <a:extLst>
                  <a:ext uri="{FF2B5EF4-FFF2-40B4-BE49-F238E27FC236}">
                    <a16:creationId xmlns:a16="http://schemas.microsoft.com/office/drawing/2014/main" id="{E25E3625-67DD-62DA-9BFA-6A6BB86886BB}"/>
                  </a:ext>
                </a:extLst>
              </p:cNvPr>
              <p:cNvGrpSpPr/>
              <p:nvPr/>
            </p:nvGrpSpPr>
            <p:grpSpPr>
              <a:xfrm>
                <a:off x="595745" y="1428288"/>
                <a:ext cx="803373" cy="623681"/>
                <a:chOff x="673735" y="810260"/>
                <a:chExt cx="681355" cy="528955"/>
              </a:xfrm>
              <a:solidFill>
                <a:srgbClr val="0C3E75"/>
              </a:solidFill>
            </p:grpSpPr>
            <p:sp>
              <p:nvSpPr>
                <p:cNvPr id="16" name="图形">
                  <a:extLst>
                    <a:ext uri="{FF2B5EF4-FFF2-40B4-BE49-F238E27FC236}">
                      <a16:creationId xmlns:a16="http://schemas.microsoft.com/office/drawing/2014/main" id="{65F78328-BE79-E74C-48D8-05348D6C0A98}"/>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7" name="图形">
                  <a:extLst>
                    <a:ext uri="{FF2B5EF4-FFF2-40B4-BE49-F238E27FC236}">
                      <a16:creationId xmlns:a16="http://schemas.microsoft.com/office/drawing/2014/main" id="{8B24B63E-ECAD-DECE-9D62-4AB535DF3796}"/>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5" name="文字方塊 14">
                <a:extLst>
                  <a:ext uri="{FF2B5EF4-FFF2-40B4-BE49-F238E27FC236}">
                    <a16:creationId xmlns:a16="http://schemas.microsoft.com/office/drawing/2014/main" id="{F4ABE893-4650-41A3-91FA-BDF9CEA683A6}"/>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11" name="文字方塊 10">
              <a:extLst>
                <a:ext uri="{FF2B5EF4-FFF2-40B4-BE49-F238E27FC236}">
                  <a16:creationId xmlns:a16="http://schemas.microsoft.com/office/drawing/2014/main" id="{D66E8C17-973E-29DB-C520-87BF3C88A494}"/>
                </a:ext>
              </a:extLst>
            </p:cNvPr>
            <p:cNvSpPr txBox="1"/>
            <p:nvPr/>
          </p:nvSpPr>
          <p:spPr>
            <a:xfrm>
              <a:off x="887249" y="1129721"/>
              <a:ext cx="4415389" cy="400110"/>
            </a:xfrm>
            <a:prstGeom prst="rect">
              <a:avLst/>
            </a:prstGeom>
            <a:noFill/>
          </p:spPr>
          <p:txBody>
            <a:bodyPr wrap="square" rtlCol="0">
              <a:spAutoFit/>
            </a:bodyPr>
            <a:lstStyle/>
            <a:p>
              <a:r>
                <a:rPr kumimoji="1" lang="en-US" altLang="zh-HK" sz="2000" b="1" dirty="0">
                  <a:latin typeface="+mj-lt"/>
                </a:rPr>
                <a:t>Able to capture the reversal timing</a:t>
              </a:r>
            </a:p>
          </p:txBody>
        </p:sp>
      </p:grpSp>
      <p:grpSp>
        <p:nvGrpSpPr>
          <p:cNvPr id="18" name="群組 17">
            <a:extLst>
              <a:ext uri="{FF2B5EF4-FFF2-40B4-BE49-F238E27FC236}">
                <a16:creationId xmlns:a16="http://schemas.microsoft.com/office/drawing/2014/main" id="{FCE69AC1-06D0-007B-CAB2-FD6107764F5B}"/>
              </a:ext>
            </a:extLst>
          </p:cNvPr>
          <p:cNvGrpSpPr/>
          <p:nvPr/>
        </p:nvGrpSpPr>
        <p:grpSpPr>
          <a:xfrm>
            <a:off x="494907" y="2438281"/>
            <a:ext cx="4976502" cy="400110"/>
            <a:chOff x="326136" y="1129721"/>
            <a:chExt cx="4976502" cy="400110"/>
          </a:xfrm>
        </p:grpSpPr>
        <p:grpSp>
          <p:nvGrpSpPr>
            <p:cNvPr id="19" name="群組 18">
              <a:extLst>
                <a:ext uri="{FF2B5EF4-FFF2-40B4-BE49-F238E27FC236}">
                  <a16:creationId xmlns:a16="http://schemas.microsoft.com/office/drawing/2014/main" id="{97A3FE8A-7CD1-9E06-3AF4-3DEFF2DCA047}"/>
                </a:ext>
              </a:extLst>
            </p:cNvPr>
            <p:cNvGrpSpPr/>
            <p:nvPr/>
          </p:nvGrpSpPr>
          <p:grpSpPr>
            <a:xfrm>
              <a:off x="326136" y="1166923"/>
              <a:ext cx="399065" cy="309805"/>
              <a:chOff x="595745" y="1428288"/>
              <a:chExt cx="803373" cy="623681"/>
            </a:xfrm>
          </p:grpSpPr>
          <p:grpSp>
            <p:nvGrpSpPr>
              <p:cNvPr id="21" name="群組 20">
                <a:extLst>
                  <a:ext uri="{FF2B5EF4-FFF2-40B4-BE49-F238E27FC236}">
                    <a16:creationId xmlns:a16="http://schemas.microsoft.com/office/drawing/2014/main" id="{4AA13E8F-5098-8224-D0C1-079110A199F9}"/>
                  </a:ext>
                </a:extLst>
              </p:cNvPr>
              <p:cNvGrpSpPr/>
              <p:nvPr/>
            </p:nvGrpSpPr>
            <p:grpSpPr>
              <a:xfrm>
                <a:off x="595745" y="1428288"/>
                <a:ext cx="803373" cy="623681"/>
                <a:chOff x="673735" y="810260"/>
                <a:chExt cx="681355" cy="528955"/>
              </a:xfrm>
              <a:solidFill>
                <a:srgbClr val="0C3E75"/>
              </a:solidFill>
            </p:grpSpPr>
            <p:sp>
              <p:nvSpPr>
                <p:cNvPr id="23" name="图形">
                  <a:extLst>
                    <a:ext uri="{FF2B5EF4-FFF2-40B4-BE49-F238E27FC236}">
                      <a16:creationId xmlns:a16="http://schemas.microsoft.com/office/drawing/2014/main" id="{E0698D86-E629-0264-5E81-835AAAC653AA}"/>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4" name="图形">
                  <a:extLst>
                    <a:ext uri="{FF2B5EF4-FFF2-40B4-BE49-F238E27FC236}">
                      <a16:creationId xmlns:a16="http://schemas.microsoft.com/office/drawing/2014/main" id="{F9A709DA-1DCC-4C67-C8E1-5D048A2EF1BC}"/>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2" name="文字方塊 21">
                <a:extLst>
                  <a:ext uri="{FF2B5EF4-FFF2-40B4-BE49-F238E27FC236}">
                    <a16:creationId xmlns:a16="http://schemas.microsoft.com/office/drawing/2014/main" id="{DC6A8F35-F135-54DC-EB1A-EB99EEF2D011}"/>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20" name="文字方塊 19">
              <a:extLst>
                <a:ext uri="{FF2B5EF4-FFF2-40B4-BE49-F238E27FC236}">
                  <a16:creationId xmlns:a16="http://schemas.microsoft.com/office/drawing/2014/main" id="{99710C49-19DC-6AFE-27E7-10DCD9B10A74}"/>
                </a:ext>
              </a:extLst>
            </p:cNvPr>
            <p:cNvSpPr txBox="1"/>
            <p:nvPr/>
          </p:nvSpPr>
          <p:spPr>
            <a:xfrm>
              <a:off x="887249" y="1129721"/>
              <a:ext cx="4415389" cy="400110"/>
            </a:xfrm>
            <a:prstGeom prst="rect">
              <a:avLst/>
            </a:prstGeom>
            <a:noFill/>
          </p:spPr>
          <p:txBody>
            <a:bodyPr wrap="square" rtlCol="0">
              <a:spAutoFit/>
            </a:bodyPr>
            <a:lstStyle/>
            <a:p>
              <a:r>
                <a:rPr kumimoji="1" lang="en-US" altLang="zh-HK" sz="2000" b="1" dirty="0">
                  <a:latin typeface="+mj-lt"/>
                </a:rPr>
                <a:t>Strategy beats the index</a:t>
              </a:r>
            </a:p>
          </p:txBody>
        </p:sp>
      </p:grpSp>
      <p:grpSp>
        <p:nvGrpSpPr>
          <p:cNvPr id="25" name="群組 24">
            <a:extLst>
              <a:ext uri="{FF2B5EF4-FFF2-40B4-BE49-F238E27FC236}">
                <a16:creationId xmlns:a16="http://schemas.microsoft.com/office/drawing/2014/main" id="{69ABB3FD-9B0A-39C8-E4E3-285ADCAA54BB}"/>
              </a:ext>
            </a:extLst>
          </p:cNvPr>
          <p:cNvGrpSpPr/>
          <p:nvPr/>
        </p:nvGrpSpPr>
        <p:grpSpPr>
          <a:xfrm>
            <a:off x="494907" y="3429000"/>
            <a:ext cx="5084874" cy="707886"/>
            <a:chOff x="326136" y="1129721"/>
            <a:chExt cx="5084874" cy="707886"/>
          </a:xfrm>
        </p:grpSpPr>
        <p:grpSp>
          <p:nvGrpSpPr>
            <p:cNvPr id="26" name="群組 25">
              <a:extLst>
                <a:ext uri="{FF2B5EF4-FFF2-40B4-BE49-F238E27FC236}">
                  <a16:creationId xmlns:a16="http://schemas.microsoft.com/office/drawing/2014/main" id="{4A93C5D4-F9FC-00F9-379F-F2CE99384B85}"/>
                </a:ext>
              </a:extLst>
            </p:cNvPr>
            <p:cNvGrpSpPr/>
            <p:nvPr/>
          </p:nvGrpSpPr>
          <p:grpSpPr>
            <a:xfrm>
              <a:off x="326136" y="1166923"/>
              <a:ext cx="399065" cy="309805"/>
              <a:chOff x="595745" y="1428288"/>
              <a:chExt cx="803373" cy="623681"/>
            </a:xfrm>
          </p:grpSpPr>
          <p:grpSp>
            <p:nvGrpSpPr>
              <p:cNvPr id="28" name="群組 27">
                <a:extLst>
                  <a:ext uri="{FF2B5EF4-FFF2-40B4-BE49-F238E27FC236}">
                    <a16:creationId xmlns:a16="http://schemas.microsoft.com/office/drawing/2014/main" id="{BFA77898-A6A3-D7B1-E79A-63B75AE9E86B}"/>
                  </a:ext>
                </a:extLst>
              </p:cNvPr>
              <p:cNvGrpSpPr/>
              <p:nvPr/>
            </p:nvGrpSpPr>
            <p:grpSpPr>
              <a:xfrm>
                <a:off x="595745" y="1428288"/>
                <a:ext cx="803373" cy="623681"/>
                <a:chOff x="673735" y="810260"/>
                <a:chExt cx="681355" cy="528955"/>
              </a:xfrm>
              <a:solidFill>
                <a:srgbClr val="0C3E75"/>
              </a:solidFill>
            </p:grpSpPr>
            <p:sp>
              <p:nvSpPr>
                <p:cNvPr id="31" name="图形">
                  <a:extLst>
                    <a:ext uri="{FF2B5EF4-FFF2-40B4-BE49-F238E27FC236}">
                      <a16:creationId xmlns:a16="http://schemas.microsoft.com/office/drawing/2014/main" id="{17331C08-33F3-B877-9590-5C152AF48890}"/>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32" name="图形">
                  <a:extLst>
                    <a:ext uri="{FF2B5EF4-FFF2-40B4-BE49-F238E27FC236}">
                      <a16:creationId xmlns:a16="http://schemas.microsoft.com/office/drawing/2014/main" id="{D2DE1750-8C8A-F056-8909-45D44E2476E7}"/>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9" name="文字方塊 28">
                <a:extLst>
                  <a:ext uri="{FF2B5EF4-FFF2-40B4-BE49-F238E27FC236}">
                    <a16:creationId xmlns:a16="http://schemas.microsoft.com/office/drawing/2014/main" id="{CD07985C-CD9C-791A-BED9-55C8920C9F8C}"/>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27" name="文字方塊 26">
              <a:extLst>
                <a:ext uri="{FF2B5EF4-FFF2-40B4-BE49-F238E27FC236}">
                  <a16:creationId xmlns:a16="http://schemas.microsoft.com/office/drawing/2014/main" id="{59B34032-7D3E-79B0-2E81-92E31557E09F}"/>
                </a:ext>
              </a:extLst>
            </p:cNvPr>
            <p:cNvSpPr txBox="1"/>
            <p:nvPr/>
          </p:nvSpPr>
          <p:spPr>
            <a:xfrm>
              <a:off x="887249" y="1129721"/>
              <a:ext cx="4523761" cy="707886"/>
            </a:xfrm>
            <a:prstGeom prst="rect">
              <a:avLst/>
            </a:prstGeom>
            <a:noFill/>
          </p:spPr>
          <p:txBody>
            <a:bodyPr wrap="square" rtlCol="0">
              <a:spAutoFit/>
            </a:bodyPr>
            <a:lstStyle/>
            <a:p>
              <a:r>
                <a:rPr kumimoji="1" lang="en-US" altLang="zh-HK" sz="2000" b="1" dirty="0">
                  <a:latin typeface="+mj-lt"/>
                </a:rPr>
                <a:t>Unbiased to the long short preference</a:t>
              </a:r>
            </a:p>
          </p:txBody>
        </p:sp>
      </p:grpSp>
      <p:graphicFrame>
        <p:nvGraphicFramePr>
          <p:cNvPr id="50" name="表格 49">
            <a:extLst>
              <a:ext uri="{FF2B5EF4-FFF2-40B4-BE49-F238E27FC236}">
                <a16:creationId xmlns:a16="http://schemas.microsoft.com/office/drawing/2014/main" id="{7681D10B-3244-083E-50F8-1DE0B49033F9}"/>
              </a:ext>
            </a:extLst>
          </p:cNvPr>
          <p:cNvGraphicFramePr>
            <a:graphicFrameLocks noGrp="1"/>
          </p:cNvGraphicFramePr>
          <p:nvPr>
            <p:extLst>
              <p:ext uri="{D42A27DB-BD31-4B8C-83A1-F6EECF244321}">
                <p14:modId xmlns:p14="http://schemas.microsoft.com/office/powerpoint/2010/main" val="1759338519"/>
              </p:ext>
            </p:extLst>
          </p:nvPr>
        </p:nvGraphicFramePr>
        <p:xfrm>
          <a:off x="653656" y="4526968"/>
          <a:ext cx="3386294" cy="1112520"/>
        </p:xfrm>
        <a:graphic>
          <a:graphicData uri="http://schemas.openxmlformats.org/drawingml/2006/table">
            <a:tbl>
              <a:tblPr firstRow="1" bandRow="1">
                <a:tableStyleId>{2D5ABB26-0587-4C30-8999-92F81FD0307C}</a:tableStyleId>
              </a:tblPr>
              <a:tblGrid>
                <a:gridCol w="2529089">
                  <a:extLst>
                    <a:ext uri="{9D8B030D-6E8A-4147-A177-3AD203B41FA5}">
                      <a16:colId xmlns:a16="http://schemas.microsoft.com/office/drawing/2014/main" val="3185823669"/>
                    </a:ext>
                  </a:extLst>
                </a:gridCol>
                <a:gridCol w="857205">
                  <a:extLst>
                    <a:ext uri="{9D8B030D-6E8A-4147-A177-3AD203B41FA5}">
                      <a16:colId xmlns:a16="http://schemas.microsoft.com/office/drawing/2014/main" val="3711331840"/>
                    </a:ext>
                  </a:extLst>
                </a:gridCol>
              </a:tblGrid>
              <a:tr h="370840">
                <a:tc>
                  <a:txBody>
                    <a:bodyPr/>
                    <a:lstStyle/>
                    <a:p>
                      <a:r>
                        <a:rPr lang="en-US" altLang="zh-HK" dirty="0">
                          <a:solidFill>
                            <a:schemeClr val="bg1"/>
                          </a:solidFill>
                        </a:rPr>
                        <a:t>Sharpe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1.286</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712744"/>
                  </a:ext>
                </a:extLst>
              </a:tr>
              <a:tr h="370840">
                <a:tc>
                  <a:txBody>
                    <a:bodyPr/>
                    <a:lstStyle/>
                    <a:p>
                      <a:r>
                        <a:rPr lang="en-US" altLang="zh-HK" dirty="0">
                          <a:solidFill>
                            <a:schemeClr val="bg1"/>
                          </a:solidFill>
                        </a:rPr>
                        <a:t>Maximum Drawdown</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4.8%</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5879"/>
                  </a:ext>
                </a:extLst>
              </a:tr>
              <a:tr h="370840">
                <a:tc>
                  <a:txBody>
                    <a:bodyPr/>
                    <a:lstStyle/>
                    <a:p>
                      <a:r>
                        <a:rPr lang="en-US" altLang="zh-HK" dirty="0">
                          <a:solidFill>
                            <a:schemeClr val="bg1"/>
                          </a:solidFill>
                        </a:rPr>
                        <a:t>Long Short Ratio</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b="0" dirty="0"/>
                        <a:t>0.72</a:t>
                      </a:r>
                      <a:endParaRPr lang="zh-HK"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124589"/>
                  </a:ext>
                </a:extLst>
              </a:tr>
            </a:tbl>
          </a:graphicData>
        </a:graphic>
      </p:graphicFrame>
    </p:spTree>
    <p:extLst>
      <p:ext uri="{BB962C8B-B14F-4D97-AF65-F5344CB8AC3E}">
        <p14:creationId xmlns:p14="http://schemas.microsoft.com/office/powerpoint/2010/main" val="3076989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8C06-118A-43DC-FFC3-121F3E5CF1FE}"/>
              </a:ext>
            </a:extLst>
          </p:cNvPr>
          <p:cNvSpPr>
            <a:spLocks noGrp="1"/>
          </p:cNvSpPr>
          <p:nvPr>
            <p:ph type="title"/>
          </p:nvPr>
        </p:nvSpPr>
        <p:spPr/>
        <p:txBody>
          <a:bodyPr/>
          <a:lstStyle/>
          <a:p>
            <a:r>
              <a:rPr kumimoji="1" lang="en-US" altLang="zh-HK" dirty="0"/>
              <a:t>Verification &amp; Evaluation</a:t>
            </a:r>
            <a:endParaRPr kumimoji="1" lang="zh-HK" altLang="en-US" dirty="0"/>
          </a:p>
        </p:txBody>
      </p:sp>
      <p:grpSp>
        <p:nvGrpSpPr>
          <p:cNvPr id="5" name="群組 4">
            <a:extLst>
              <a:ext uri="{FF2B5EF4-FFF2-40B4-BE49-F238E27FC236}">
                <a16:creationId xmlns:a16="http://schemas.microsoft.com/office/drawing/2014/main" id="{E803C7EC-9BEB-D643-F311-53CEDDC6327A}"/>
              </a:ext>
            </a:extLst>
          </p:cNvPr>
          <p:cNvGrpSpPr/>
          <p:nvPr/>
        </p:nvGrpSpPr>
        <p:grpSpPr>
          <a:xfrm>
            <a:off x="607434" y="1575680"/>
            <a:ext cx="4976502" cy="400110"/>
            <a:chOff x="326136" y="1129721"/>
            <a:chExt cx="4976502" cy="400110"/>
          </a:xfrm>
        </p:grpSpPr>
        <p:grpSp>
          <p:nvGrpSpPr>
            <p:cNvPr id="6" name="群組 5">
              <a:extLst>
                <a:ext uri="{FF2B5EF4-FFF2-40B4-BE49-F238E27FC236}">
                  <a16:creationId xmlns:a16="http://schemas.microsoft.com/office/drawing/2014/main" id="{E9A7C1B4-1752-6FD0-DE49-450D9E5E06C8}"/>
                </a:ext>
              </a:extLst>
            </p:cNvPr>
            <p:cNvGrpSpPr/>
            <p:nvPr/>
          </p:nvGrpSpPr>
          <p:grpSpPr>
            <a:xfrm>
              <a:off x="326136" y="1166923"/>
              <a:ext cx="399065" cy="309805"/>
              <a:chOff x="595745" y="1428288"/>
              <a:chExt cx="803373" cy="623681"/>
            </a:xfrm>
          </p:grpSpPr>
          <p:grpSp>
            <p:nvGrpSpPr>
              <p:cNvPr id="8" name="群組 7">
                <a:extLst>
                  <a:ext uri="{FF2B5EF4-FFF2-40B4-BE49-F238E27FC236}">
                    <a16:creationId xmlns:a16="http://schemas.microsoft.com/office/drawing/2014/main" id="{17B98B10-0BB6-2EA6-8887-19DC8AABED7B}"/>
                  </a:ext>
                </a:extLst>
              </p:cNvPr>
              <p:cNvGrpSpPr/>
              <p:nvPr/>
            </p:nvGrpSpPr>
            <p:grpSpPr>
              <a:xfrm>
                <a:off x="595745" y="1428288"/>
                <a:ext cx="803373" cy="623681"/>
                <a:chOff x="673735" y="810260"/>
                <a:chExt cx="681355" cy="528955"/>
              </a:xfrm>
              <a:solidFill>
                <a:srgbClr val="0C3E75"/>
              </a:solidFill>
            </p:grpSpPr>
            <p:sp>
              <p:nvSpPr>
                <p:cNvPr id="10" name="图形">
                  <a:extLst>
                    <a:ext uri="{FF2B5EF4-FFF2-40B4-BE49-F238E27FC236}">
                      <a16:creationId xmlns:a16="http://schemas.microsoft.com/office/drawing/2014/main" id="{B4CEC408-8EB0-25B1-FD56-8C6EB5A4B8DC}"/>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1" name="图形">
                  <a:extLst>
                    <a:ext uri="{FF2B5EF4-FFF2-40B4-BE49-F238E27FC236}">
                      <a16:creationId xmlns:a16="http://schemas.microsoft.com/office/drawing/2014/main" id="{198F65CE-CAC9-51CE-63A2-1735A1B0FB89}"/>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9" name="文字方塊 8">
                <a:extLst>
                  <a:ext uri="{FF2B5EF4-FFF2-40B4-BE49-F238E27FC236}">
                    <a16:creationId xmlns:a16="http://schemas.microsoft.com/office/drawing/2014/main" id="{F0324B1A-E12C-B09C-DE67-D7CB8505EE34}"/>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7" name="文字方塊 6">
              <a:extLst>
                <a:ext uri="{FF2B5EF4-FFF2-40B4-BE49-F238E27FC236}">
                  <a16:creationId xmlns:a16="http://schemas.microsoft.com/office/drawing/2014/main" id="{C322EBAB-FCF5-4A34-3A15-53DB8899FFCA}"/>
                </a:ext>
              </a:extLst>
            </p:cNvPr>
            <p:cNvSpPr txBox="1"/>
            <p:nvPr/>
          </p:nvSpPr>
          <p:spPr>
            <a:xfrm>
              <a:off x="887249" y="1129721"/>
              <a:ext cx="4415389" cy="400110"/>
            </a:xfrm>
            <a:prstGeom prst="rect">
              <a:avLst/>
            </a:prstGeom>
            <a:noFill/>
          </p:spPr>
          <p:txBody>
            <a:bodyPr wrap="square" rtlCol="0">
              <a:spAutoFit/>
            </a:bodyPr>
            <a:lstStyle/>
            <a:p>
              <a:r>
                <a:rPr kumimoji="1" lang="en-US" altLang="zh-HK" sz="2000" b="1" dirty="0">
                  <a:latin typeface="+mj-lt"/>
                </a:rPr>
                <a:t>1) Reverse Strategy</a:t>
              </a:r>
            </a:p>
          </p:txBody>
        </p:sp>
      </p:grpSp>
      <p:pic>
        <p:nvPicPr>
          <p:cNvPr id="12" name="圖片 11" descr="一張含有 文字, 繪圖, 行, 圖表 的圖片&#10;&#10;自動產生的描述">
            <a:extLst>
              <a:ext uri="{FF2B5EF4-FFF2-40B4-BE49-F238E27FC236}">
                <a16:creationId xmlns:a16="http://schemas.microsoft.com/office/drawing/2014/main" id="{C0A9E3CD-7D84-8844-93F5-50E15E7C57E4}"/>
              </a:ext>
            </a:extLst>
          </p:cNvPr>
          <p:cNvPicPr>
            <a:picLocks noChangeAspect="1"/>
          </p:cNvPicPr>
          <p:nvPr/>
        </p:nvPicPr>
        <p:blipFill>
          <a:blip r:embed="rId3"/>
          <a:stretch>
            <a:fillRect/>
          </a:stretch>
        </p:blipFill>
        <p:spPr>
          <a:xfrm>
            <a:off x="6096000" y="1375817"/>
            <a:ext cx="5940352" cy="2718430"/>
          </a:xfrm>
          <a:prstGeom prst="rect">
            <a:avLst/>
          </a:prstGeom>
        </p:spPr>
      </p:pic>
      <p:pic>
        <p:nvPicPr>
          <p:cNvPr id="13" name="圖片 12" descr="一張含有 行, 繪圖, 文字, 字型 的圖片&#10;&#10;自動產生的描述">
            <a:extLst>
              <a:ext uri="{FF2B5EF4-FFF2-40B4-BE49-F238E27FC236}">
                <a16:creationId xmlns:a16="http://schemas.microsoft.com/office/drawing/2014/main" id="{F4A0B102-5B98-98FA-2B60-35D47D92A036}"/>
              </a:ext>
            </a:extLst>
          </p:cNvPr>
          <p:cNvPicPr>
            <a:picLocks noChangeAspect="1"/>
          </p:cNvPicPr>
          <p:nvPr/>
        </p:nvPicPr>
        <p:blipFill>
          <a:blip r:embed="rId4"/>
          <a:stretch>
            <a:fillRect/>
          </a:stretch>
        </p:blipFill>
        <p:spPr>
          <a:xfrm>
            <a:off x="6096000" y="4090222"/>
            <a:ext cx="5940352" cy="2767778"/>
          </a:xfrm>
          <a:prstGeom prst="rect">
            <a:avLst/>
          </a:prstGeom>
        </p:spPr>
      </p:pic>
      <p:graphicFrame>
        <p:nvGraphicFramePr>
          <p:cNvPr id="15" name="表格 14">
            <a:extLst>
              <a:ext uri="{FF2B5EF4-FFF2-40B4-BE49-F238E27FC236}">
                <a16:creationId xmlns:a16="http://schemas.microsoft.com/office/drawing/2014/main" id="{7F740E9E-5B77-9923-F0D5-E682131A1A4B}"/>
              </a:ext>
            </a:extLst>
          </p:cNvPr>
          <p:cNvGraphicFramePr>
            <a:graphicFrameLocks noGrp="1"/>
          </p:cNvGraphicFramePr>
          <p:nvPr>
            <p:extLst>
              <p:ext uri="{D42A27DB-BD31-4B8C-83A1-F6EECF244321}">
                <p14:modId xmlns:p14="http://schemas.microsoft.com/office/powerpoint/2010/main" val="1264941561"/>
              </p:ext>
            </p:extLst>
          </p:nvPr>
        </p:nvGraphicFramePr>
        <p:xfrm>
          <a:off x="653656" y="4526968"/>
          <a:ext cx="3386294" cy="1112520"/>
        </p:xfrm>
        <a:graphic>
          <a:graphicData uri="http://schemas.openxmlformats.org/drawingml/2006/table">
            <a:tbl>
              <a:tblPr firstRow="1" bandRow="1">
                <a:tableStyleId>{2D5ABB26-0587-4C30-8999-92F81FD0307C}</a:tableStyleId>
              </a:tblPr>
              <a:tblGrid>
                <a:gridCol w="2529089">
                  <a:extLst>
                    <a:ext uri="{9D8B030D-6E8A-4147-A177-3AD203B41FA5}">
                      <a16:colId xmlns:a16="http://schemas.microsoft.com/office/drawing/2014/main" val="3185823669"/>
                    </a:ext>
                  </a:extLst>
                </a:gridCol>
                <a:gridCol w="857205">
                  <a:extLst>
                    <a:ext uri="{9D8B030D-6E8A-4147-A177-3AD203B41FA5}">
                      <a16:colId xmlns:a16="http://schemas.microsoft.com/office/drawing/2014/main" val="3711331840"/>
                    </a:ext>
                  </a:extLst>
                </a:gridCol>
              </a:tblGrid>
              <a:tr h="370840">
                <a:tc>
                  <a:txBody>
                    <a:bodyPr/>
                    <a:lstStyle/>
                    <a:p>
                      <a:r>
                        <a:rPr lang="en-US" altLang="zh-HK" dirty="0">
                          <a:solidFill>
                            <a:schemeClr val="bg1"/>
                          </a:solidFill>
                        </a:rPr>
                        <a:t>Sharpe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0.743</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712744"/>
                  </a:ext>
                </a:extLst>
              </a:tr>
              <a:tr h="370840">
                <a:tc>
                  <a:txBody>
                    <a:bodyPr/>
                    <a:lstStyle/>
                    <a:p>
                      <a:r>
                        <a:rPr lang="en-US" altLang="zh-HK" dirty="0">
                          <a:solidFill>
                            <a:schemeClr val="bg1"/>
                          </a:solidFill>
                        </a:rPr>
                        <a:t>Maximum Drawdown</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6.94%</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5879"/>
                  </a:ext>
                </a:extLst>
              </a:tr>
              <a:tr h="370840">
                <a:tc>
                  <a:txBody>
                    <a:bodyPr/>
                    <a:lstStyle/>
                    <a:p>
                      <a:r>
                        <a:rPr lang="en-US" altLang="zh-HK" dirty="0">
                          <a:solidFill>
                            <a:schemeClr val="bg1"/>
                          </a:solidFill>
                        </a:rPr>
                        <a:t>Long Short Ratio</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b="1" dirty="0"/>
                        <a:t>inf</a:t>
                      </a:r>
                      <a:endParaRPr lang="zh-HK"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124589"/>
                  </a:ext>
                </a:extLst>
              </a:tr>
            </a:tbl>
          </a:graphicData>
        </a:graphic>
      </p:graphicFrame>
      <p:sp>
        <p:nvSpPr>
          <p:cNvPr id="17" name="文字方塊 16">
            <a:extLst>
              <a:ext uri="{FF2B5EF4-FFF2-40B4-BE49-F238E27FC236}">
                <a16:creationId xmlns:a16="http://schemas.microsoft.com/office/drawing/2014/main" id="{AF6C0E95-8884-6F80-C4C8-BAD9ABA42A69}"/>
              </a:ext>
            </a:extLst>
          </p:cNvPr>
          <p:cNvSpPr txBox="1"/>
          <p:nvPr/>
        </p:nvSpPr>
        <p:spPr>
          <a:xfrm>
            <a:off x="1168547" y="2126311"/>
            <a:ext cx="3898128" cy="1754326"/>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HK" sz="1600" dirty="0">
                <a:latin typeface="+mj-lt"/>
              </a:rPr>
              <a:t>Not losing money but not as </a:t>
            </a:r>
            <a:r>
              <a:rPr kumimoji="1" lang="en-US" altLang="zh-HK" sz="1600" b="1" dirty="0">
                <a:latin typeface="+mj-lt"/>
              </a:rPr>
              <a:t>promising</a:t>
            </a:r>
            <a:r>
              <a:rPr kumimoji="1" lang="en-US" altLang="zh-HK" sz="1600" dirty="0">
                <a:latin typeface="+mj-lt"/>
              </a:rPr>
              <a:t> in training set</a:t>
            </a:r>
          </a:p>
          <a:p>
            <a:pPr marL="285750" indent="-285750" algn="just">
              <a:buFont typeface="Arial" panose="020B0604020202020204" pitchFamily="34" charset="0"/>
              <a:buChar char="•"/>
            </a:pPr>
            <a:endParaRPr kumimoji="1" lang="en-US" altLang="zh-HK" sz="1400" dirty="0">
              <a:latin typeface="+mj-lt"/>
            </a:endParaRPr>
          </a:p>
          <a:p>
            <a:pPr marL="285750" indent="-285750" algn="just">
              <a:buFont typeface="Arial" panose="020B0604020202020204" pitchFamily="34" charset="0"/>
              <a:buChar char="•"/>
            </a:pPr>
            <a:r>
              <a:rPr kumimoji="1" lang="en-US" altLang="zh-HK" sz="1600" b="1" dirty="0">
                <a:latin typeface="+mj-lt"/>
              </a:rPr>
              <a:t>Cannot</a:t>
            </a:r>
            <a:r>
              <a:rPr kumimoji="1" lang="en-US" altLang="zh-HK" sz="1600" dirty="0">
                <a:latin typeface="+mj-lt"/>
              </a:rPr>
              <a:t> beat the index</a:t>
            </a:r>
          </a:p>
          <a:p>
            <a:pPr algn="just"/>
            <a:endParaRPr kumimoji="1" lang="en-US" altLang="zh-HK" sz="1400" dirty="0">
              <a:latin typeface="+mj-lt"/>
            </a:endParaRPr>
          </a:p>
          <a:p>
            <a:pPr marL="285750" indent="-285750" algn="just">
              <a:buFont typeface="Arial" panose="020B0604020202020204" pitchFamily="34" charset="0"/>
              <a:buChar char="•"/>
            </a:pPr>
            <a:r>
              <a:rPr kumimoji="1" lang="en-US" altLang="zh-HK" sz="1600" dirty="0">
                <a:latin typeface="+mj-lt"/>
              </a:rPr>
              <a:t>Long short biased which </a:t>
            </a:r>
            <a:r>
              <a:rPr kumimoji="1" lang="en-US" altLang="zh-HK" sz="1600" b="1" dirty="0">
                <a:latin typeface="+mj-lt"/>
              </a:rPr>
              <a:t>unable</a:t>
            </a:r>
            <a:r>
              <a:rPr kumimoji="1" lang="en-US" altLang="zh-HK" sz="1600" dirty="0">
                <a:latin typeface="+mj-lt"/>
              </a:rPr>
              <a:t> to capture the downtrend</a:t>
            </a:r>
          </a:p>
        </p:txBody>
      </p:sp>
    </p:spTree>
    <p:extLst>
      <p:ext uri="{BB962C8B-B14F-4D97-AF65-F5344CB8AC3E}">
        <p14:creationId xmlns:p14="http://schemas.microsoft.com/office/powerpoint/2010/main" val="249741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8C06-118A-43DC-FFC3-121F3E5CF1FE}"/>
              </a:ext>
            </a:extLst>
          </p:cNvPr>
          <p:cNvSpPr>
            <a:spLocks noGrp="1"/>
          </p:cNvSpPr>
          <p:nvPr>
            <p:ph type="title"/>
          </p:nvPr>
        </p:nvSpPr>
        <p:spPr/>
        <p:txBody>
          <a:bodyPr/>
          <a:lstStyle/>
          <a:p>
            <a:r>
              <a:rPr kumimoji="1" lang="en-US" altLang="zh-HK" dirty="0"/>
              <a:t>Verification &amp; Evaluation</a:t>
            </a:r>
            <a:endParaRPr kumimoji="1" lang="zh-HK" altLang="en-US" dirty="0"/>
          </a:p>
        </p:txBody>
      </p:sp>
      <p:grpSp>
        <p:nvGrpSpPr>
          <p:cNvPr id="5" name="群組 4">
            <a:extLst>
              <a:ext uri="{FF2B5EF4-FFF2-40B4-BE49-F238E27FC236}">
                <a16:creationId xmlns:a16="http://schemas.microsoft.com/office/drawing/2014/main" id="{E803C7EC-9BEB-D643-F311-53CEDDC6327A}"/>
              </a:ext>
            </a:extLst>
          </p:cNvPr>
          <p:cNvGrpSpPr/>
          <p:nvPr/>
        </p:nvGrpSpPr>
        <p:grpSpPr>
          <a:xfrm>
            <a:off x="607434" y="1575680"/>
            <a:ext cx="4976502" cy="400110"/>
            <a:chOff x="326136" y="1129721"/>
            <a:chExt cx="4976502" cy="400110"/>
          </a:xfrm>
        </p:grpSpPr>
        <p:grpSp>
          <p:nvGrpSpPr>
            <p:cNvPr id="6" name="群組 5">
              <a:extLst>
                <a:ext uri="{FF2B5EF4-FFF2-40B4-BE49-F238E27FC236}">
                  <a16:creationId xmlns:a16="http://schemas.microsoft.com/office/drawing/2014/main" id="{E9A7C1B4-1752-6FD0-DE49-450D9E5E06C8}"/>
                </a:ext>
              </a:extLst>
            </p:cNvPr>
            <p:cNvGrpSpPr/>
            <p:nvPr/>
          </p:nvGrpSpPr>
          <p:grpSpPr>
            <a:xfrm>
              <a:off x="326136" y="1166923"/>
              <a:ext cx="399065" cy="309805"/>
              <a:chOff x="595745" y="1428288"/>
              <a:chExt cx="803373" cy="623681"/>
            </a:xfrm>
          </p:grpSpPr>
          <p:grpSp>
            <p:nvGrpSpPr>
              <p:cNvPr id="8" name="群組 7">
                <a:extLst>
                  <a:ext uri="{FF2B5EF4-FFF2-40B4-BE49-F238E27FC236}">
                    <a16:creationId xmlns:a16="http://schemas.microsoft.com/office/drawing/2014/main" id="{17B98B10-0BB6-2EA6-8887-19DC8AABED7B}"/>
                  </a:ext>
                </a:extLst>
              </p:cNvPr>
              <p:cNvGrpSpPr/>
              <p:nvPr/>
            </p:nvGrpSpPr>
            <p:grpSpPr>
              <a:xfrm>
                <a:off x="595745" y="1428288"/>
                <a:ext cx="803373" cy="623681"/>
                <a:chOff x="673735" y="810260"/>
                <a:chExt cx="681355" cy="528955"/>
              </a:xfrm>
              <a:solidFill>
                <a:srgbClr val="0C3E75"/>
              </a:solidFill>
            </p:grpSpPr>
            <p:sp>
              <p:nvSpPr>
                <p:cNvPr id="10" name="图形">
                  <a:extLst>
                    <a:ext uri="{FF2B5EF4-FFF2-40B4-BE49-F238E27FC236}">
                      <a16:creationId xmlns:a16="http://schemas.microsoft.com/office/drawing/2014/main" id="{B4CEC408-8EB0-25B1-FD56-8C6EB5A4B8DC}"/>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1" name="图形">
                  <a:extLst>
                    <a:ext uri="{FF2B5EF4-FFF2-40B4-BE49-F238E27FC236}">
                      <a16:creationId xmlns:a16="http://schemas.microsoft.com/office/drawing/2014/main" id="{198F65CE-CAC9-51CE-63A2-1735A1B0FB89}"/>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9" name="文字方塊 8">
                <a:extLst>
                  <a:ext uri="{FF2B5EF4-FFF2-40B4-BE49-F238E27FC236}">
                    <a16:creationId xmlns:a16="http://schemas.microsoft.com/office/drawing/2014/main" id="{F0324B1A-E12C-B09C-DE67-D7CB8505EE34}"/>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7" name="文字方塊 6">
              <a:extLst>
                <a:ext uri="{FF2B5EF4-FFF2-40B4-BE49-F238E27FC236}">
                  <a16:creationId xmlns:a16="http://schemas.microsoft.com/office/drawing/2014/main" id="{C322EBAB-FCF5-4A34-3A15-53DB8899FFCA}"/>
                </a:ext>
              </a:extLst>
            </p:cNvPr>
            <p:cNvSpPr txBox="1"/>
            <p:nvPr/>
          </p:nvSpPr>
          <p:spPr>
            <a:xfrm>
              <a:off x="887249" y="1129721"/>
              <a:ext cx="4415389" cy="400110"/>
            </a:xfrm>
            <a:prstGeom prst="rect">
              <a:avLst/>
            </a:prstGeom>
            <a:noFill/>
          </p:spPr>
          <p:txBody>
            <a:bodyPr wrap="square" rtlCol="0">
              <a:spAutoFit/>
            </a:bodyPr>
            <a:lstStyle/>
            <a:p>
              <a:r>
                <a:rPr kumimoji="1" lang="en-US" altLang="zh-HK" sz="2000" b="1" dirty="0">
                  <a:latin typeface="+mj-lt"/>
                </a:rPr>
                <a:t>2) Local Minima Strategy</a:t>
              </a:r>
            </a:p>
          </p:txBody>
        </p:sp>
      </p:grpSp>
      <p:graphicFrame>
        <p:nvGraphicFramePr>
          <p:cNvPr id="15" name="表格 14">
            <a:extLst>
              <a:ext uri="{FF2B5EF4-FFF2-40B4-BE49-F238E27FC236}">
                <a16:creationId xmlns:a16="http://schemas.microsoft.com/office/drawing/2014/main" id="{7F740E9E-5B77-9923-F0D5-E682131A1A4B}"/>
              </a:ext>
            </a:extLst>
          </p:cNvPr>
          <p:cNvGraphicFramePr>
            <a:graphicFrameLocks noGrp="1"/>
          </p:cNvGraphicFramePr>
          <p:nvPr>
            <p:extLst>
              <p:ext uri="{D42A27DB-BD31-4B8C-83A1-F6EECF244321}">
                <p14:modId xmlns:p14="http://schemas.microsoft.com/office/powerpoint/2010/main" val="1966228936"/>
              </p:ext>
            </p:extLst>
          </p:nvPr>
        </p:nvGraphicFramePr>
        <p:xfrm>
          <a:off x="653656" y="4526968"/>
          <a:ext cx="3386294" cy="1112520"/>
        </p:xfrm>
        <a:graphic>
          <a:graphicData uri="http://schemas.openxmlformats.org/drawingml/2006/table">
            <a:tbl>
              <a:tblPr firstRow="1" bandRow="1">
                <a:tableStyleId>{2D5ABB26-0587-4C30-8999-92F81FD0307C}</a:tableStyleId>
              </a:tblPr>
              <a:tblGrid>
                <a:gridCol w="2529089">
                  <a:extLst>
                    <a:ext uri="{9D8B030D-6E8A-4147-A177-3AD203B41FA5}">
                      <a16:colId xmlns:a16="http://schemas.microsoft.com/office/drawing/2014/main" val="3185823669"/>
                    </a:ext>
                  </a:extLst>
                </a:gridCol>
                <a:gridCol w="857205">
                  <a:extLst>
                    <a:ext uri="{9D8B030D-6E8A-4147-A177-3AD203B41FA5}">
                      <a16:colId xmlns:a16="http://schemas.microsoft.com/office/drawing/2014/main" val="3711331840"/>
                    </a:ext>
                  </a:extLst>
                </a:gridCol>
              </a:tblGrid>
              <a:tr h="370840">
                <a:tc>
                  <a:txBody>
                    <a:bodyPr/>
                    <a:lstStyle/>
                    <a:p>
                      <a:r>
                        <a:rPr lang="en-US" altLang="zh-HK" dirty="0">
                          <a:solidFill>
                            <a:schemeClr val="bg1"/>
                          </a:solidFill>
                        </a:rPr>
                        <a:t>Sharpe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2.40</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712744"/>
                  </a:ext>
                </a:extLst>
              </a:tr>
              <a:tr h="370840">
                <a:tc>
                  <a:txBody>
                    <a:bodyPr/>
                    <a:lstStyle/>
                    <a:p>
                      <a:r>
                        <a:rPr lang="en-US" altLang="zh-HK" dirty="0">
                          <a:solidFill>
                            <a:schemeClr val="bg1"/>
                          </a:solidFill>
                        </a:rPr>
                        <a:t>Maximum Drawdown</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dirty="0"/>
                        <a:t>4.55%</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15879"/>
                  </a:ext>
                </a:extLst>
              </a:tr>
              <a:tr h="370840">
                <a:tc>
                  <a:txBody>
                    <a:bodyPr/>
                    <a:lstStyle/>
                    <a:p>
                      <a:r>
                        <a:rPr lang="en-US" altLang="zh-HK" dirty="0">
                          <a:solidFill>
                            <a:schemeClr val="bg1"/>
                          </a:solidFill>
                        </a:rPr>
                        <a:t>Long Short Ratio</a:t>
                      </a:r>
                      <a:endParaRPr lang="zh-HK"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3E75"/>
                    </a:solidFill>
                  </a:tcPr>
                </a:tc>
                <a:tc>
                  <a:txBody>
                    <a:bodyPr/>
                    <a:lstStyle/>
                    <a:p>
                      <a:r>
                        <a:rPr lang="en-US" altLang="zh-HK" b="0" dirty="0"/>
                        <a:t>2.35</a:t>
                      </a:r>
                      <a:endParaRPr lang="zh-HK"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124589"/>
                  </a:ext>
                </a:extLst>
              </a:tr>
            </a:tbl>
          </a:graphicData>
        </a:graphic>
      </p:graphicFrame>
      <p:pic>
        <p:nvPicPr>
          <p:cNvPr id="4" name="圖片 3" descr="一張含有 行, 繪圖, 圖表, 字型 的圖片&#10;&#10;自動產生的描述">
            <a:extLst>
              <a:ext uri="{FF2B5EF4-FFF2-40B4-BE49-F238E27FC236}">
                <a16:creationId xmlns:a16="http://schemas.microsoft.com/office/drawing/2014/main" id="{3698242D-9D99-C924-1805-EA7C0A1E4B06}"/>
              </a:ext>
            </a:extLst>
          </p:cNvPr>
          <p:cNvPicPr>
            <a:picLocks noChangeAspect="1"/>
          </p:cNvPicPr>
          <p:nvPr/>
        </p:nvPicPr>
        <p:blipFill>
          <a:blip r:embed="rId3"/>
          <a:stretch>
            <a:fillRect/>
          </a:stretch>
        </p:blipFill>
        <p:spPr>
          <a:xfrm>
            <a:off x="6096000" y="1375817"/>
            <a:ext cx="5940352" cy="2718430"/>
          </a:xfrm>
          <a:prstGeom prst="rect">
            <a:avLst/>
          </a:prstGeom>
        </p:spPr>
      </p:pic>
      <p:pic>
        <p:nvPicPr>
          <p:cNvPr id="14" name="圖片 13" descr="一張含有 行, 繪圖, 圖表, 字型 的圖片&#10;&#10;自動產生的描述">
            <a:extLst>
              <a:ext uri="{FF2B5EF4-FFF2-40B4-BE49-F238E27FC236}">
                <a16:creationId xmlns:a16="http://schemas.microsoft.com/office/drawing/2014/main" id="{C8D4C049-34F0-B095-2E4F-DAFE049E3338}"/>
              </a:ext>
            </a:extLst>
          </p:cNvPr>
          <p:cNvPicPr>
            <a:picLocks noChangeAspect="1"/>
          </p:cNvPicPr>
          <p:nvPr/>
        </p:nvPicPr>
        <p:blipFill>
          <a:blip r:embed="rId4"/>
          <a:stretch>
            <a:fillRect/>
          </a:stretch>
        </p:blipFill>
        <p:spPr>
          <a:xfrm>
            <a:off x="6096000" y="4090222"/>
            <a:ext cx="5940352" cy="2767778"/>
          </a:xfrm>
          <a:prstGeom prst="rect">
            <a:avLst/>
          </a:prstGeom>
        </p:spPr>
      </p:pic>
      <p:sp>
        <p:nvSpPr>
          <p:cNvPr id="16" name="文字方塊 15">
            <a:extLst>
              <a:ext uri="{FF2B5EF4-FFF2-40B4-BE49-F238E27FC236}">
                <a16:creationId xmlns:a16="http://schemas.microsoft.com/office/drawing/2014/main" id="{CEF13A6A-EEEB-01CD-B066-A6497A1DE3A8}"/>
              </a:ext>
            </a:extLst>
          </p:cNvPr>
          <p:cNvSpPr txBox="1"/>
          <p:nvPr/>
        </p:nvSpPr>
        <p:spPr>
          <a:xfrm>
            <a:off x="1168547" y="2126311"/>
            <a:ext cx="3898128" cy="1538883"/>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HK" sz="1600" dirty="0">
                <a:latin typeface="+mj-lt"/>
              </a:rPr>
              <a:t>Archive relatively </a:t>
            </a:r>
            <a:r>
              <a:rPr kumimoji="1" lang="en-US" altLang="zh-HK" sz="1600" b="1" dirty="0">
                <a:latin typeface="+mj-lt"/>
              </a:rPr>
              <a:t>good</a:t>
            </a:r>
            <a:r>
              <a:rPr kumimoji="1" lang="en-US" altLang="zh-HK" sz="1600" dirty="0">
                <a:latin typeface="+mj-lt"/>
              </a:rPr>
              <a:t> performance than the index</a:t>
            </a:r>
          </a:p>
          <a:p>
            <a:pPr algn="just"/>
            <a:endParaRPr kumimoji="1" lang="en-US" altLang="zh-HK" sz="1400" dirty="0">
              <a:latin typeface="+mj-lt"/>
            </a:endParaRPr>
          </a:p>
          <a:p>
            <a:pPr marL="285750" indent="-285750" algn="just">
              <a:buFont typeface="Arial" panose="020B0604020202020204" pitchFamily="34" charset="0"/>
              <a:buChar char="•"/>
            </a:pPr>
            <a:r>
              <a:rPr kumimoji="1" lang="en-US" altLang="zh-HK" sz="1600" dirty="0">
                <a:latin typeface="+mj-lt"/>
              </a:rPr>
              <a:t>Balanced long short ratio, indicated the </a:t>
            </a:r>
            <a:r>
              <a:rPr kumimoji="1" lang="en-US" altLang="zh-HK" sz="1600" b="1" dirty="0">
                <a:latin typeface="+mj-lt"/>
              </a:rPr>
              <a:t>reliability</a:t>
            </a:r>
            <a:r>
              <a:rPr kumimoji="1" lang="en-US" altLang="zh-HK" sz="1600" dirty="0">
                <a:latin typeface="+mj-lt"/>
              </a:rPr>
              <a:t> to both bull or bear market</a:t>
            </a:r>
          </a:p>
        </p:txBody>
      </p:sp>
    </p:spTree>
    <p:extLst>
      <p:ext uri="{BB962C8B-B14F-4D97-AF65-F5344CB8AC3E}">
        <p14:creationId xmlns:p14="http://schemas.microsoft.com/office/powerpoint/2010/main" val="213560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9657D0-DA6B-6EA2-627D-7C92C26B1618}"/>
              </a:ext>
            </a:extLst>
          </p:cNvPr>
          <p:cNvSpPr>
            <a:spLocks noGrp="1"/>
          </p:cNvSpPr>
          <p:nvPr>
            <p:ph type="title"/>
          </p:nvPr>
        </p:nvSpPr>
        <p:spPr/>
        <p:txBody>
          <a:bodyPr/>
          <a:lstStyle/>
          <a:p>
            <a:r>
              <a:rPr kumimoji="1" lang="en-US" altLang="zh-HK" dirty="0"/>
              <a:t>Automate Data Processing</a:t>
            </a:r>
            <a:endParaRPr kumimoji="1" lang="zh-HK" altLang="en-US" dirty="0"/>
          </a:p>
        </p:txBody>
      </p:sp>
      <p:sp>
        <p:nvSpPr>
          <p:cNvPr id="9" name="文字方塊 8">
            <a:extLst>
              <a:ext uri="{FF2B5EF4-FFF2-40B4-BE49-F238E27FC236}">
                <a16:creationId xmlns:a16="http://schemas.microsoft.com/office/drawing/2014/main" id="{7B5FF758-5767-CD79-466B-3BE80A09D5A9}"/>
              </a:ext>
            </a:extLst>
          </p:cNvPr>
          <p:cNvSpPr txBox="1"/>
          <p:nvPr/>
        </p:nvSpPr>
        <p:spPr>
          <a:xfrm>
            <a:off x="8836958" y="1985438"/>
            <a:ext cx="3493066" cy="712795"/>
          </a:xfrm>
          <a:prstGeom prst="rect">
            <a:avLst/>
          </a:prstGeom>
          <a:noFill/>
        </p:spPr>
        <p:txBody>
          <a:bodyPr wrap="square" rtlCol="0">
            <a:spAutoFit/>
          </a:bodyPr>
          <a:lstStyle/>
          <a:p>
            <a:pPr algn="ctr"/>
            <a:r>
              <a:rPr kumimoji="1" lang="en-US" altLang="zh-HK" sz="1600" b="1" dirty="0">
                <a:latin typeface="+mj-lt"/>
              </a:rPr>
              <a:t>Send the signal to the social platform (Discord)</a:t>
            </a:r>
          </a:p>
        </p:txBody>
      </p:sp>
      <p:grpSp>
        <p:nvGrpSpPr>
          <p:cNvPr id="44" name="群組 43">
            <a:extLst>
              <a:ext uri="{FF2B5EF4-FFF2-40B4-BE49-F238E27FC236}">
                <a16:creationId xmlns:a16="http://schemas.microsoft.com/office/drawing/2014/main" id="{ED36E244-EB67-9B0F-DC9C-BDD248C30C25}"/>
              </a:ext>
            </a:extLst>
          </p:cNvPr>
          <p:cNvGrpSpPr/>
          <p:nvPr/>
        </p:nvGrpSpPr>
        <p:grpSpPr>
          <a:xfrm>
            <a:off x="1736836" y="2136055"/>
            <a:ext cx="8230393" cy="2801408"/>
            <a:chOff x="2429375" y="887469"/>
            <a:chExt cx="6752192" cy="2298268"/>
          </a:xfrm>
        </p:grpSpPr>
        <p:sp>
          <p:nvSpPr>
            <p:cNvPr id="14" name="Freeform 14">
              <a:extLst>
                <a:ext uri="{FF2B5EF4-FFF2-40B4-BE49-F238E27FC236}">
                  <a16:creationId xmlns:a16="http://schemas.microsoft.com/office/drawing/2014/main" id="{53716660-A599-3889-3394-C52BC7B650CF}"/>
                </a:ext>
              </a:extLst>
            </p:cNvPr>
            <p:cNvSpPr/>
            <p:nvPr/>
          </p:nvSpPr>
          <p:spPr>
            <a:xfrm>
              <a:off x="2858063" y="1258998"/>
              <a:ext cx="1444118" cy="14441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4D8"/>
            </a:solidFill>
          </p:spPr>
          <p:txBody>
            <a:bodyPr/>
            <a:lstStyle/>
            <a:p>
              <a:pPr algn="ctr"/>
              <a:endParaRPr lang="en-US" altLang="zh-HK" sz="3200" dirty="0">
                <a:solidFill>
                  <a:schemeClr val="bg1"/>
                </a:solidFill>
              </a:endParaRPr>
            </a:p>
            <a:p>
              <a:pPr algn="ctr"/>
              <a:r>
                <a:rPr lang="en-US" altLang="zh-HK" sz="3200" dirty="0">
                  <a:solidFill>
                    <a:schemeClr val="bg1"/>
                  </a:solidFill>
                </a:rPr>
                <a:t>1</a:t>
              </a:r>
              <a:endParaRPr lang="zh-HK" altLang="en-US" dirty="0">
                <a:solidFill>
                  <a:schemeClr val="bg1"/>
                </a:solidFill>
              </a:endParaRPr>
            </a:p>
            <a:p>
              <a:pPr algn="ctr"/>
              <a:endParaRPr lang="zh-HK" altLang="en-US" dirty="0">
                <a:solidFill>
                  <a:schemeClr val="bg1"/>
                </a:solidFill>
              </a:endParaRPr>
            </a:p>
          </p:txBody>
        </p:sp>
        <p:sp>
          <p:nvSpPr>
            <p:cNvPr id="17" name="Freeform 17">
              <a:extLst>
                <a:ext uri="{FF2B5EF4-FFF2-40B4-BE49-F238E27FC236}">
                  <a16:creationId xmlns:a16="http://schemas.microsoft.com/office/drawing/2014/main" id="{DABBF8DD-1249-AF39-CAC0-F936081C29D9}"/>
                </a:ext>
              </a:extLst>
            </p:cNvPr>
            <p:cNvSpPr/>
            <p:nvPr/>
          </p:nvSpPr>
          <p:spPr>
            <a:xfrm>
              <a:off x="4987815" y="1258998"/>
              <a:ext cx="1444118" cy="14441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81BC"/>
            </a:solidFill>
          </p:spPr>
          <p:txBody>
            <a:bodyPr/>
            <a:lstStyle/>
            <a:p>
              <a:pPr algn="ctr"/>
              <a:endParaRPr lang="en-US" altLang="zh-HK" sz="3200" dirty="0"/>
            </a:p>
            <a:p>
              <a:pPr algn="ctr"/>
              <a:r>
                <a:rPr lang="en-US" altLang="zh-HK" sz="3200" dirty="0">
                  <a:solidFill>
                    <a:schemeClr val="bg1"/>
                  </a:solidFill>
                </a:rPr>
                <a:t>2</a:t>
              </a:r>
              <a:endParaRPr lang="zh-HK" altLang="en-US" sz="3600" dirty="0">
                <a:solidFill>
                  <a:schemeClr val="bg1"/>
                </a:solidFill>
              </a:endParaRPr>
            </a:p>
          </p:txBody>
        </p:sp>
        <p:sp>
          <p:nvSpPr>
            <p:cNvPr id="20" name="Freeform 20">
              <a:extLst>
                <a:ext uri="{FF2B5EF4-FFF2-40B4-BE49-F238E27FC236}">
                  <a16:creationId xmlns:a16="http://schemas.microsoft.com/office/drawing/2014/main" id="{E7395090-EA82-AEF0-5C59-3B28722A23BA}"/>
                </a:ext>
              </a:extLst>
            </p:cNvPr>
            <p:cNvSpPr/>
            <p:nvPr/>
          </p:nvSpPr>
          <p:spPr>
            <a:xfrm>
              <a:off x="7117567" y="1258998"/>
              <a:ext cx="1444118" cy="144411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3E75"/>
            </a:solidFill>
          </p:spPr>
          <p:txBody>
            <a:bodyPr/>
            <a:lstStyle/>
            <a:p>
              <a:pPr algn="ctr"/>
              <a:endParaRPr lang="en-US" altLang="zh-HK" sz="3200" dirty="0"/>
            </a:p>
            <a:p>
              <a:pPr algn="ctr"/>
              <a:r>
                <a:rPr lang="en-US" altLang="zh-HK" sz="3200" dirty="0">
                  <a:solidFill>
                    <a:schemeClr val="bg1"/>
                  </a:solidFill>
                </a:rPr>
                <a:t>3</a:t>
              </a:r>
              <a:endParaRPr lang="zh-HK" altLang="en-US" sz="3200" dirty="0">
                <a:solidFill>
                  <a:schemeClr val="bg1"/>
                </a:solidFill>
              </a:endParaRPr>
            </a:p>
          </p:txBody>
        </p:sp>
        <p:grpSp>
          <p:nvGrpSpPr>
            <p:cNvPr id="41" name="群組 40">
              <a:extLst>
                <a:ext uri="{FF2B5EF4-FFF2-40B4-BE49-F238E27FC236}">
                  <a16:creationId xmlns:a16="http://schemas.microsoft.com/office/drawing/2014/main" id="{02C635E9-369C-BE5E-904E-7D6E53785F3E}"/>
                </a:ext>
              </a:extLst>
            </p:cNvPr>
            <p:cNvGrpSpPr/>
            <p:nvPr/>
          </p:nvGrpSpPr>
          <p:grpSpPr>
            <a:xfrm>
              <a:off x="2429375" y="887469"/>
              <a:ext cx="6752192" cy="2298268"/>
              <a:chOff x="2429375" y="887469"/>
              <a:chExt cx="6752192" cy="2298268"/>
            </a:xfrm>
            <a:gradFill>
              <a:gsLst>
                <a:gs pos="100000">
                  <a:srgbClr val="0C3E75"/>
                </a:gs>
                <a:gs pos="0">
                  <a:srgbClr val="00B4D8"/>
                </a:gs>
                <a:gs pos="50000">
                  <a:srgbClr val="2081BC"/>
                </a:gs>
              </a:gsLst>
              <a:lin ang="0" scaled="1"/>
            </a:gradFill>
          </p:grpSpPr>
          <p:grpSp>
            <p:nvGrpSpPr>
              <p:cNvPr id="35" name="群組 34">
                <a:extLst>
                  <a:ext uri="{FF2B5EF4-FFF2-40B4-BE49-F238E27FC236}">
                    <a16:creationId xmlns:a16="http://schemas.microsoft.com/office/drawing/2014/main" id="{10D8AA3B-13BA-ECCE-88E1-235224DCA540}"/>
                  </a:ext>
                </a:extLst>
              </p:cNvPr>
              <p:cNvGrpSpPr/>
              <p:nvPr/>
            </p:nvGrpSpPr>
            <p:grpSpPr>
              <a:xfrm>
                <a:off x="2429375" y="887469"/>
                <a:ext cx="2492688" cy="1526875"/>
                <a:chOff x="2429375" y="896800"/>
                <a:chExt cx="2492688" cy="1526875"/>
              </a:xfrm>
              <a:grpFill/>
            </p:grpSpPr>
            <p:sp>
              <p:nvSpPr>
                <p:cNvPr id="23" name="手繪多邊形 22">
                  <a:extLst>
                    <a:ext uri="{FF2B5EF4-FFF2-40B4-BE49-F238E27FC236}">
                      <a16:creationId xmlns:a16="http://schemas.microsoft.com/office/drawing/2014/main" id="{AFEE2F8B-8C9C-66B9-C930-28F30475D149}"/>
                    </a:ext>
                  </a:extLst>
                </p:cNvPr>
                <p:cNvSpPr/>
                <p:nvPr/>
              </p:nvSpPr>
              <p:spPr>
                <a:xfrm>
                  <a:off x="2429375" y="896800"/>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24" name="Group 7">
                  <a:extLst>
                    <a:ext uri="{FF2B5EF4-FFF2-40B4-BE49-F238E27FC236}">
                      <a16:creationId xmlns:a16="http://schemas.microsoft.com/office/drawing/2014/main" id="{4624BFAA-78D1-55FD-753D-FFC150EA2249}"/>
                    </a:ext>
                  </a:extLst>
                </p:cNvPr>
                <p:cNvGrpSpPr>
                  <a:grpSpLocks noChangeAspect="1"/>
                </p:cNvGrpSpPr>
                <p:nvPr/>
              </p:nvGrpSpPr>
              <p:grpSpPr>
                <a:xfrm>
                  <a:off x="4356639" y="2043502"/>
                  <a:ext cx="565424" cy="380173"/>
                  <a:chOff x="0" y="0"/>
                  <a:chExt cx="1930400" cy="1297940"/>
                </a:xfrm>
                <a:grpFill/>
              </p:grpSpPr>
              <p:sp>
                <p:nvSpPr>
                  <p:cNvPr id="25" name="Freeform 8">
                    <a:extLst>
                      <a:ext uri="{FF2B5EF4-FFF2-40B4-BE49-F238E27FC236}">
                        <a16:creationId xmlns:a16="http://schemas.microsoft.com/office/drawing/2014/main" id="{1FBC3A79-6B4C-9C49-D058-8D12FD8DF19E}"/>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26" name="群組 25">
                <a:extLst>
                  <a:ext uri="{FF2B5EF4-FFF2-40B4-BE49-F238E27FC236}">
                    <a16:creationId xmlns:a16="http://schemas.microsoft.com/office/drawing/2014/main" id="{ADE9D0D6-0367-D5A9-0588-1280FA8F8131}"/>
                  </a:ext>
                </a:extLst>
              </p:cNvPr>
              <p:cNvGrpSpPr/>
              <p:nvPr/>
            </p:nvGrpSpPr>
            <p:grpSpPr>
              <a:xfrm flipV="1">
                <a:off x="4559106" y="1658862"/>
                <a:ext cx="2492688" cy="1526875"/>
                <a:chOff x="1300229" y="343511"/>
                <a:chExt cx="2492688" cy="1526875"/>
              </a:xfrm>
              <a:grpFill/>
            </p:grpSpPr>
            <p:sp>
              <p:nvSpPr>
                <p:cNvPr id="27" name="手繪多邊形 26">
                  <a:extLst>
                    <a:ext uri="{FF2B5EF4-FFF2-40B4-BE49-F238E27FC236}">
                      <a16:creationId xmlns:a16="http://schemas.microsoft.com/office/drawing/2014/main" id="{00951D7E-27B8-008F-A7C9-4CEB82A10B90}"/>
                    </a:ext>
                  </a:extLst>
                </p:cNvPr>
                <p:cNvSpPr/>
                <p:nvPr/>
              </p:nvSpPr>
              <p:spPr>
                <a:xfrm>
                  <a:off x="1300229" y="343511"/>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28" name="Group 7">
                  <a:extLst>
                    <a:ext uri="{FF2B5EF4-FFF2-40B4-BE49-F238E27FC236}">
                      <a16:creationId xmlns:a16="http://schemas.microsoft.com/office/drawing/2014/main" id="{FEFA4ED2-D3CD-E711-AEA1-1ADDBB6F85D8}"/>
                    </a:ext>
                  </a:extLst>
                </p:cNvPr>
                <p:cNvGrpSpPr>
                  <a:grpSpLocks noChangeAspect="1"/>
                </p:cNvGrpSpPr>
                <p:nvPr/>
              </p:nvGrpSpPr>
              <p:grpSpPr>
                <a:xfrm>
                  <a:off x="3227493" y="1490213"/>
                  <a:ext cx="565424" cy="380173"/>
                  <a:chOff x="0" y="0"/>
                  <a:chExt cx="1930400" cy="1297940"/>
                </a:xfrm>
                <a:grpFill/>
              </p:grpSpPr>
              <p:sp>
                <p:nvSpPr>
                  <p:cNvPr id="29" name="Freeform 8">
                    <a:extLst>
                      <a:ext uri="{FF2B5EF4-FFF2-40B4-BE49-F238E27FC236}">
                        <a16:creationId xmlns:a16="http://schemas.microsoft.com/office/drawing/2014/main" id="{996A43EE-1D07-2743-996F-48F682B55F81}"/>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34" name="群組 33">
                <a:extLst>
                  <a:ext uri="{FF2B5EF4-FFF2-40B4-BE49-F238E27FC236}">
                    <a16:creationId xmlns:a16="http://schemas.microsoft.com/office/drawing/2014/main" id="{0B01A909-4653-2FDA-E301-B6219D428A18}"/>
                  </a:ext>
                </a:extLst>
              </p:cNvPr>
              <p:cNvGrpSpPr/>
              <p:nvPr/>
            </p:nvGrpSpPr>
            <p:grpSpPr>
              <a:xfrm>
                <a:off x="6688879" y="914372"/>
                <a:ext cx="2492688" cy="1526875"/>
                <a:chOff x="6688879" y="923703"/>
                <a:chExt cx="2492688" cy="1526875"/>
              </a:xfrm>
              <a:grpFill/>
            </p:grpSpPr>
            <p:sp>
              <p:nvSpPr>
                <p:cNvPr id="31" name="手繪多邊形 30">
                  <a:extLst>
                    <a:ext uri="{FF2B5EF4-FFF2-40B4-BE49-F238E27FC236}">
                      <a16:creationId xmlns:a16="http://schemas.microsoft.com/office/drawing/2014/main" id="{CD672B7E-FBBC-B9D6-7D9C-223FE0BE593F}"/>
                    </a:ext>
                  </a:extLst>
                </p:cNvPr>
                <p:cNvSpPr/>
                <p:nvPr/>
              </p:nvSpPr>
              <p:spPr>
                <a:xfrm>
                  <a:off x="6688879" y="923703"/>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32" name="Group 7">
                  <a:extLst>
                    <a:ext uri="{FF2B5EF4-FFF2-40B4-BE49-F238E27FC236}">
                      <a16:creationId xmlns:a16="http://schemas.microsoft.com/office/drawing/2014/main" id="{83D6F06F-12A4-D415-BA90-30C8D5299B9B}"/>
                    </a:ext>
                  </a:extLst>
                </p:cNvPr>
                <p:cNvGrpSpPr>
                  <a:grpSpLocks noChangeAspect="1"/>
                </p:cNvGrpSpPr>
                <p:nvPr/>
              </p:nvGrpSpPr>
              <p:grpSpPr>
                <a:xfrm>
                  <a:off x="8616143" y="2070405"/>
                  <a:ext cx="565424" cy="380173"/>
                  <a:chOff x="0" y="0"/>
                  <a:chExt cx="1930400" cy="1297940"/>
                </a:xfrm>
                <a:grpFill/>
              </p:grpSpPr>
              <p:sp>
                <p:nvSpPr>
                  <p:cNvPr id="33" name="Freeform 8">
                    <a:extLst>
                      <a:ext uri="{FF2B5EF4-FFF2-40B4-BE49-F238E27FC236}">
                        <a16:creationId xmlns:a16="http://schemas.microsoft.com/office/drawing/2014/main" id="{D313A1AA-661F-FA22-369B-E70917AEBFD2}"/>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sp>
          <p:nvSpPr>
            <p:cNvPr id="37" name="文字方塊 36">
              <a:extLst>
                <a:ext uri="{FF2B5EF4-FFF2-40B4-BE49-F238E27FC236}">
                  <a16:creationId xmlns:a16="http://schemas.microsoft.com/office/drawing/2014/main" id="{64955666-4BD4-97FE-B271-19D27DA1C85F}"/>
                </a:ext>
              </a:extLst>
            </p:cNvPr>
            <p:cNvSpPr txBox="1"/>
            <p:nvPr/>
          </p:nvSpPr>
          <p:spPr>
            <a:xfrm>
              <a:off x="5489301" y="1657892"/>
              <a:ext cx="151553" cy="530248"/>
            </a:xfrm>
            <a:prstGeom prst="rect">
              <a:avLst/>
            </a:prstGeom>
            <a:noFill/>
          </p:spPr>
          <p:txBody>
            <a:bodyPr wrap="none" rtlCol="0">
              <a:spAutoFit/>
            </a:bodyPr>
            <a:lstStyle/>
            <a:p>
              <a:endParaRPr kumimoji="1" lang="zh-HK" altLang="en-US" sz="3600" dirty="0">
                <a:solidFill>
                  <a:schemeClr val="bg1"/>
                </a:solidFill>
              </a:endParaRPr>
            </a:p>
          </p:txBody>
        </p:sp>
        <p:sp>
          <p:nvSpPr>
            <p:cNvPr id="42" name="文字方塊 41">
              <a:extLst>
                <a:ext uri="{FF2B5EF4-FFF2-40B4-BE49-F238E27FC236}">
                  <a16:creationId xmlns:a16="http://schemas.microsoft.com/office/drawing/2014/main" id="{24545DFB-4BDA-A8C4-D7CB-1514205C379B}"/>
                </a:ext>
              </a:extLst>
            </p:cNvPr>
            <p:cNvSpPr txBox="1"/>
            <p:nvPr/>
          </p:nvSpPr>
          <p:spPr>
            <a:xfrm>
              <a:off x="3359549" y="1657892"/>
              <a:ext cx="151553" cy="530248"/>
            </a:xfrm>
            <a:prstGeom prst="rect">
              <a:avLst/>
            </a:prstGeom>
            <a:noFill/>
          </p:spPr>
          <p:txBody>
            <a:bodyPr wrap="none" rtlCol="0">
              <a:spAutoFit/>
            </a:bodyPr>
            <a:lstStyle/>
            <a:p>
              <a:endParaRPr kumimoji="1" lang="zh-HK" altLang="en-US" sz="3600" dirty="0">
                <a:solidFill>
                  <a:schemeClr val="bg1"/>
                </a:solidFill>
              </a:endParaRPr>
            </a:p>
          </p:txBody>
        </p:sp>
        <p:sp>
          <p:nvSpPr>
            <p:cNvPr id="43" name="文字方塊 42">
              <a:extLst>
                <a:ext uri="{FF2B5EF4-FFF2-40B4-BE49-F238E27FC236}">
                  <a16:creationId xmlns:a16="http://schemas.microsoft.com/office/drawing/2014/main" id="{5D1FB4DF-4DE3-1CA0-29C4-5378FBC3426F}"/>
                </a:ext>
              </a:extLst>
            </p:cNvPr>
            <p:cNvSpPr txBox="1"/>
            <p:nvPr/>
          </p:nvSpPr>
          <p:spPr>
            <a:xfrm>
              <a:off x="7619053" y="1657892"/>
              <a:ext cx="151553" cy="530248"/>
            </a:xfrm>
            <a:prstGeom prst="rect">
              <a:avLst/>
            </a:prstGeom>
            <a:noFill/>
          </p:spPr>
          <p:txBody>
            <a:bodyPr wrap="none" rtlCol="0">
              <a:spAutoFit/>
            </a:bodyPr>
            <a:lstStyle/>
            <a:p>
              <a:endParaRPr kumimoji="1" lang="zh-HK" altLang="en-US" sz="3600" dirty="0">
                <a:solidFill>
                  <a:schemeClr val="bg1"/>
                </a:solidFill>
              </a:endParaRPr>
            </a:p>
          </p:txBody>
        </p:sp>
      </p:grpSp>
      <p:sp>
        <p:nvSpPr>
          <p:cNvPr id="46" name="文字方塊 45">
            <a:extLst>
              <a:ext uri="{FF2B5EF4-FFF2-40B4-BE49-F238E27FC236}">
                <a16:creationId xmlns:a16="http://schemas.microsoft.com/office/drawing/2014/main" id="{A942D572-BDB8-5B35-0D64-D517FA9822EB}"/>
              </a:ext>
            </a:extLst>
          </p:cNvPr>
          <p:cNvSpPr txBox="1"/>
          <p:nvPr/>
        </p:nvSpPr>
        <p:spPr>
          <a:xfrm>
            <a:off x="-185496" y="1982403"/>
            <a:ext cx="2799590" cy="712795"/>
          </a:xfrm>
          <a:prstGeom prst="rect">
            <a:avLst/>
          </a:prstGeom>
          <a:noFill/>
        </p:spPr>
        <p:txBody>
          <a:bodyPr wrap="square">
            <a:spAutoFit/>
          </a:bodyPr>
          <a:lstStyle/>
          <a:p>
            <a:pPr algn="ctr"/>
            <a:r>
              <a:rPr kumimoji="1" lang="en-US" altLang="zh-HK" sz="1600" b="1" dirty="0">
                <a:latin typeface="+mj-lt"/>
              </a:rPr>
              <a:t>Scrape the data from internet</a:t>
            </a:r>
          </a:p>
        </p:txBody>
      </p:sp>
      <p:sp>
        <p:nvSpPr>
          <p:cNvPr id="48" name="文字方塊 47">
            <a:extLst>
              <a:ext uri="{FF2B5EF4-FFF2-40B4-BE49-F238E27FC236}">
                <a16:creationId xmlns:a16="http://schemas.microsoft.com/office/drawing/2014/main" id="{D8C584C9-8371-1BC6-CB2D-CD0DE0B5DFDC}"/>
              </a:ext>
            </a:extLst>
          </p:cNvPr>
          <p:cNvSpPr txBox="1"/>
          <p:nvPr/>
        </p:nvSpPr>
        <p:spPr>
          <a:xfrm>
            <a:off x="3204784" y="5102548"/>
            <a:ext cx="5061394" cy="584775"/>
          </a:xfrm>
          <a:prstGeom prst="rect">
            <a:avLst/>
          </a:prstGeom>
          <a:noFill/>
        </p:spPr>
        <p:txBody>
          <a:bodyPr wrap="square">
            <a:spAutoFit/>
          </a:bodyPr>
          <a:lstStyle/>
          <a:p>
            <a:pPr algn="ctr"/>
            <a:r>
              <a:rPr kumimoji="1" lang="en-US" altLang="zh-HK" sz="1600" b="1" dirty="0">
                <a:latin typeface="+mj-lt"/>
              </a:rPr>
              <a:t>Generate the signal base on the strategies logic and optimized hyperparameter</a:t>
            </a:r>
          </a:p>
        </p:txBody>
      </p:sp>
      <p:pic>
        <p:nvPicPr>
          <p:cNvPr id="1026" name="Picture 2" descr="HTML vs HTML5: Learn the Crucial Differences Between Them">
            <a:extLst>
              <a:ext uri="{FF2B5EF4-FFF2-40B4-BE49-F238E27FC236}">
                <a16:creationId xmlns:a16="http://schemas.microsoft.com/office/drawing/2014/main" id="{F64F0112-57D4-88C0-872C-B580617DD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559" y="3612133"/>
            <a:ext cx="1184969" cy="6463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94E0E44-B580-24C4-4199-7E523CEF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111" y="1778383"/>
            <a:ext cx="687889" cy="687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iscord's Branding Guidelines">
            <a:extLst>
              <a:ext uri="{FF2B5EF4-FFF2-40B4-BE49-F238E27FC236}">
                <a16:creationId xmlns:a16="http://schemas.microsoft.com/office/drawing/2014/main" id="{3C7A80EB-E24A-CAAB-333D-F24C97A59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1815" y="4086804"/>
            <a:ext cx="689639" cy="52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319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0666A-9F7B-FD9D-A347-D2D55961CA15}"/>
              </a:ext>
            </a:extLst>
          </p:cNvPr>
          <p:cNvSpPr>
            <a:spLocks noGrp="1"/>
          </p:cNvSpPr>
          <p:nvPr>
            <p:ph type="title"/>
          </p:nvPr>
        </p:nvSpPr>
        <p:spPr/>
        <p:txBody>
          <a:bodyPr/>
          <a:lstStyle/>
          <a:p>
            <a:r>
              <a:rPr kumimoji="1" lang="en-US" altLang="zh-HK" dirty="0"/>
              <a:t>Automate Data Processing</a:t>
            </a:r>
            <a:endParaRPr kumimoji="1" lang="zh-HK" altLang="en-US" dirty="0"/>
          </a:p>
        </p:txBody>
      </p:sp>
      <p:sp>
        <p:nvSpPr>
          <p:cNvPr id="9" name="文字方塊 8">
            <a:extLst>
              <a:ext uri="{FF2B5EF4-FFF2-40B4-BE49-F238E27FC236}">
                <a16:creationId xmlns:a16="http://schemas.microsoft.com/office/drawing/2014/main" id="{09A0ED2B-D0E0-ACDF-BBC6-A38FB65310F7}"/>
              </a:ext>
            </a:extLst>
          </p:cNvPr>
          <p:cNvSpPr txBox="1"/>
          <p:nvPr/>
        </p:nvSpPr>
        <p:spPr>
          <a:xfrm>
            <a:off x="5491677" y="1861556"/>
            <a:ext cx="441146" cy="646331"/>
          </a:xfrm>
          <a:prstGeom prst="rect">
            <a:avLst/>
          </a:prstGeom>
          <a:noFill/>
        </p:spPr>
        <p:txBody>
          <a:bodyPr wrap="none" rtlCol="0">
            <a:spAutoFit/>
          </a:bodyPr>
          <a:lstStyle/>
          <a:p>
            <a:r>
              <a:rPr kumimoji="1" lang="en-US" altLang="zh-HK" sz="3600" dirty="0">
                <a:solidFill>
                  <a:schemeClr val="bg1"/>
                </a:solidFill>
              </a:rPr>
              <a:t>2</a:t>
            </a:r>
            <a:endParaRPr kumimoji="1" lang="zh-HK" altLang="en-US" sz="3600" dirty="0">
              <a:solidFill>
                <a:schemeClr val="bg1"/>
              </a:solidFill>
            </a:endParaRPr>
          </a:p>
        </p:txBody>
      </p:sp>
      <p:sp>
        <p:nvSpPr>
          <p:cNvPr id="10" name="文字方塊 9">
            <a:extLst>
              <a:ext uri="{FF2B5EF4-FFF2-40B4-BE49-F238E27FC236}">
                <a16:creationId xmlns:a16="http://schemas.microsoft.com/office/drawing/2014/main" id="{80669C92-90FF-676C-57BB-4BFBDE494C99}"/>
              </a:ext>
            </a:extLst>
          </p:cNvPr>
          <p:cNvSpPr txBox="1"/>
          <p:nvPr/>
        </p:nvSpPr>
        <p:spPr>
          <a:xfrm>
            <a:off x="3361925" y="1861556"/>
            <a:ext cx="441146" cy="646331"/>
          </a:xfrm>
          <a:prstGeom prst="rect">
            <a:avLst/>
          </a:prstGeom>
          <a:noFill/>
        </p:spPr>
        <p:txBody>
          <a:bodyPr wrap="none" rtlCol="0">
            <a:spAutoFit/>
          </a:bodyPr>
          <a:lstStyle/>
          <a:p>
            <a:r>
              <a:rPr kumimoji="1" lang="en-US" altLang="zh-HK" sz="3600" dirty="0">
                <a:solidFill>
                  <a:schemeClr val="bg1"/>
                </a:solidFill>
              </a:rPr>
              <a:t>1</a:t>
            </a:r>
            <a:endParaRPr kumimoji="1" lang="zh-HK" altLang="en-US" sz="3600" dirty="0">
              <a:solidFill>
                <a:schemeClr val="bg1"/>
              </a:solidFill>
            </a:endParaRPr>
          </a:p>
        </p:txBody>
      </p:sp>
      <p:sp>
        <p:nvSpPr>
          <p:cNvPr id="11" name="文字方塊 10">
            <a:extLst>
              <a:ext uri="{FF2B5EF4-FFF2-40B4-BE49-F238E27FC236}">
                <a16:creationId xmlns:a16="http://schemas.microsoft.com/office/drawing/2014/main" id="{61EF949A-D168-0D63-8520-6DC58571A823}"/>
              </a:ext>
            </a:extLst>
          </p:cNvPr>
          <p:cNvSpPr txBox="1"/>
          <p:nvPr/>
        </p:nvSpPr>
        <p:spPr>
          <a:xfrm>
            <a:off x="7621429" y="1861556"/>
            <a:ext cx="441146" cy="646331"/>
          </a:xfrm>
          <a:prstGeom prst="rect">
            <a:avLst/>
          </a:prstGeom>
          <a:noFill/>
        </p:spPr>
        <p:txBody>
          <a:bodyPr wrap="none" rtlCol="0">
            <a:spAutoFit/>
          </a:bodyPr>
          <a:lstStyle/>
          <a:p>
            <a:r>
              <a:rPr kumimoji="1" lang="en-US" altLang="zh-HK" sz="3600" dirty="0">
                <a:solidFill>
                  <a:schemeClr val="bg1"/>
                </a:solidFill>
              </a:rPr>
              <a:t>3</a:t>
            </a:r>
            <a:endParaRPr kumimoji="1" lang="zh-HK" altLang="en-US" sz="3600" dirty="0">
              <a:solidFill>
                <a:schemeClr val="bg1"/>
              </a:solidFill>
            </a:endParaRPr>
          </a:p>
        </p:txBody>
      </p:sp>
      <p:grpSp>
        <p:nvGrpSpPr>
          <p:cNvPr id="24" name="群組 23">
            <a:extLst>
              <a:ext uri="{FF2B5EF4-FFF2-40B4-BE49-F238E27FC236}">
                <a16:creationId xmlns:a16="http://schemas.microsoft.com/office/drawing/2014/main" id="{A112B48C-4C35-4C94-520B-1D6C4E9BDEE2}"/>
              </a:ext>
            </a:extLst>
          </p:cNvPr>
          <p:cNvGrpSpPr/>
          <p:nvPr/>
        </p:nvGrpSpPr>
        <p:grpSpPr>
          <a:xfrm>
            <a:off x="440450" y="830370"/>
            <a:ext cx="4860844" cy="1654503"/>
            <a:chOff x="6884739" y="1612712"/>
            <a:chExt cx="4860844" cy="1654503"/>
          </a:xfrm>
        </p:grpSpPr>
        <p:sp>
          <p:nvSpPr>
            <p:cNvPr id="25" name="Freeform 14">
              <a:extLst>
                <a:ext uri="{FF2B5EF4-FFF2-40B4-BE49-F238E27FC236}">
                  <a16:creationId xmlns:a16="http://schemas.microsoft.com/office/drawing/2014/main" id="{C665D312-6199-C517-5D67-B3AB19A3F126}"/>
                </a:ext>
              </a:extLst>
            </p:cNvPr>
            <p:cNvSpPr/>
            <p:nvPr/>
          </p:nvSpPr>
          <p:spPr>
            <a:xfrm>
              <a:off x="7193348" y="1880172"/>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4D8"/>
            </a:solidFill>
          </p:spPr>
          <p:txBody>
            <a:bodyPr/>
            <a:lstStyle/>
            <a:p>
              <a:pPr algn="ctr"/>
              <a:endParaRPr lang="en-US" altLang="zh-HK" sz="1200" dirty="0">
                <a:solidFill>
                  <a:schemeClr val="bg1"/>
                </a:solidFill>
              </a:endParaRPr>
            </a:p>
            <a:p>
              <a:pPr algn="ctr"/>
              <a:endParaRPr lang="en-US" altLang="zh-HK" sz="1200" dirty="0">
                <a:solidFill>
                  <a:schemeClr val="bg1"/>
                </a:solidFill>
              </a:endParaRPr>
            </a:p>
            <a:p>
              <a:pPr algn="ctr"/>
              <a:r>
                <a:rPr lang="en-US" altLang="zh-HK" dirty="0">
                  <a:solidFill>
                    <a:schemeClr val="bg1"/>
                  </a:solidFill>
                </a:rPr>
                <a:t>1</a:t>
              </a:r>
              <a:endParaRPr lang="zh-HK" altLang="en-US" dirty="0">
                <a:solidFill>
                  <a:schemeClr val="bg1"/>
                </a:solidFill>
              </a:endParaRPr>
            </a:p>
          </p:txBody>
        </p:sp>
        <p:sp>
          <p:nvSpPr>
            <p:cNvPr id="26" name="Freeform 17">
              <a:extLst>
                <a:ext uri="{FF2B5EF4-FFF2-40B4-BE49-F238E27FC236}">
                  <a16:creationId xmlns:a16="http://schemas.microsoft.com/office/drawing/2014/main" id="{35FF5090-1620-8E1B-1D5A-288337B38DE5}"/>
                </a:ext>
              </a:extLst>
            </p:cNvPr>
            <p:cNvSpPr/>
            <p:nvPr/>
          </p:nvSpPr>
          <p:spPr>
            <a:xfrm>
              <a:off x="8726538" y="1880172"/>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p:spPr>
          <p:txBody>
            <a:bodyPr/>
            <a:lstStyle/>
            <a:p>
              <a:endParaRPr lang="en-US" altLang="zh-HK" sz="1200" dirty="0"/>
            </a:p>
            <a:p>
              <a:endParaRPr lang="en-US" altLang="zh-HK" sz="1200" dirty="0"/>
            </a:p>
            <a:p>
              <a:pPr algn="ctr"/>
              <a:r>
                <a:rPr lang="en-US" altLang="zh-HK" dirty="0">
                  <a:solidFill>
                    <a:schemeClr val="bg1"/>
                  </a:solidFill>
                </a:rPr>
                <a:t>2</a:t>
              </a:r>
              <a:endParaRPr lang="en-US" altLang="zh-HK" sz="1400" dirty="0">
                <a:solidFill>
                  <a:schemeClr val="bg1"/>
                </a:solidFill>
              </a:endParaRPr>
            </a:p>
          </p:txBody>
        </p:sp>
        <p:sp>
          <p:nvSpPr>
            <p:cNvPr id="27" name="Freeform 20">
              <a:extLst>
                <a:ext uri="{FF2B5EF4-FFF2-40B4-BE49-F238E27FC236}">
                  <a16:creationId xmlns:a16="http://schemas.microsoft.com/office/drawing/2014/main" id="{47226E33-50F6-17CB-15FF-3F4C723D3546}"/>
                </a:ext>
              </a:extLst>
            </p:cNvPr>
            <p:cNvSpPr/>
            <p:nvPr/>
          </p:nvSpPr>
          <p:spPr>
            <a:xfrm>
              <a:off x="10259727" y="1880172"/>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p:spPr>
          <p:txBody>
            <a:bodyPr/>
            <a:lstStyle/>
            <a:p>
              <a:endParaRPr lang="en-US" altLang="zh-HK" sz="1200" dirty="0"/>
            </a:p>
            <a:p>
              <a:endParaRPr lang="en-US" altLang="zh-HK" sz="1200" dirty="0"/>
            </a:p>
            <a:p>
              <a:pPr algn="ctr"/>
              <a:r>
                <a:rPr lang="en-US" altLang="zh-HK" dirty="0">
                  <a:solidFill>
                    <a:schemeClr val="bg1"/>
                  </a:solidFill>
                </a:rPr>
                <a:t>3</a:t>
              </a:r>
              <a:endParaRPr lang="zh-HK" altLang="en-US" sz="1400" dirty="0">
                <a:solidFill>
                  <a:schemeClr val="bg1"/>
                </a:solidFill>
              </a:endParaRPr>
            </a:p>
          </p:txBody>
        </p:sp>
        <p:grpSp>
          <p:nvGrpSpPr>
            <p:cNvPr id="28" name="群組 27">
              <a:extLst>
                <a:ext uri="{FF2B5EF4-FFF2-40B4-BE49-F238E27FC236}">
                  <a16:creationId xmlns:a16="http://schemas.microsoft.com/office/drawing/2014/main" id="{A6E50C0F-880E-3E36-5C22-E7E245FF7825}"/>
                </a:ext>
              </a:extLst>
            </p:cNvPr>
            <p:cNvGrpSpPr/>
            <p:nvPr/>
          </p:nvGrpSpPr>
          <p:grpSpPr>
            <a:xfrm flipV="1">
              <a:off x="8417914" y="2168031"/>
              <a:ext cx="1794464" cy="1099184"/>
              <a:chOff x="1300229" y="343511"/>
              <a:chExt cx="2492688" cy="1526876"/>
            </a:xfrm>
            <a:solidFill>
              <a:schemeClr val="bg2"/>
            </a:solidFill>
          </p:grpSpPr>
          <p:sp>
            <p:nvSpPr>
              <p:cNvPr id="37" name="手繪多邊形 36">
                <a:extLst>
                  <a:ext uri="{FF2B5EF4-FFF2-40B4-BE49-F238E27FC236}">
                    <a16:creationId xmlns:a16="http://schemas.microsoft.com/office/drawing/2014/main" id="{A73EE35E-2077-3DB3-F8B7-8042C8470C5D}"/>
                  </a:ext>
                </a:extLst>
              </p:cNvPr>
              <p:cNvSpPr/>
              <p:nvPr/>
            </p:nvSpPr>
            <p:spPr>
              <a:xfrm>
                <a:off x="1300229" y="343511"/>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38" name="Group 7">
                <a:extLst>
                  <a:ext uri="{FF2B5EF4-FFF2-40B4-BE49-F238E27FC236}">
                    <a16:creationId xmlns:a16="http://schemas.microsoft.com/office/drawing/2014/main" id="{54CF45AA-7A78-D23A-08AF-FCD7736B5C14}"/>
                  </a:ext>
                </a:extLst>
              </p:cNvPr>
              <p:cNvGrpSpPr>
                <a:grpSpLocks noChangeAspect="1"/>
              </p:cNvGrpSpPr>
              <p:nvPr/>
            </p:nvGrpSpPr>
            <p:grpSpPr>
              <a:xfrm>
                <a:off x="3227493" y="1490213"/>
                <a:ext cx="565424" cy="380173"/>
                <a:chOff x="0" y="0"/>
                <a:chExt cx="1930400" cy="1297940"/>
              </a:xfrm>
              <a:grpFill/>
            </p:grpSpPr>
            <p:sp>
              <p:nvSpPr>
                <p:cNvPr id="39" name="Freeform 8">
                  <a:extLst>
                    <a:ext uri="{FF2B5EF4-FFF2-40B4-BE49-F238E27FC236}">
                      <a16:creationId xmlns:a16="http://schemas.microsoft.com/office/drawing/2014/main" id="{61211A3F-27F8-C6EF-F492-4FC26F55B3CF}"/>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29" name="群組 28">
              <a:extLst>
                <a:ext uri="{FF2B5EF4-FFF2-40B4-BE49-F238E27FC236}">
                  <a16:creationId xmlns:a16="http://schemas.microsoft.com/office/drawing/2014/main" id="{FE0A1710-4A74-16E7-CDB8-9E52E38573C9}"/>
                </a:ext>
              </a:extLst>
            </p:cNvPr>
            <p:cNvGrpSpPr/>
            <p:nvPr/>
          </p:nvGrpSpPr>
          <p:grpSpPr>
            <a:xfrm>
              <a:off x="9951119" y="1632079"/>
              <a:ext cx="1794464" cy="1099184"/>
              <a:chOff x="6688879" y="923703"/>
              <a:chExt cx="2492688" cy="1526875"/>
            </a:xfrm>
            <a:solidFill>
              <a:schemeClr val="bg2"/>
            </a:solidFill>
          </p:grpSpPr>
          <p:sp>
            <p:nvSpPr>
              <p:cNvPr id="34" name="手繪多邊形 33">
                <a:extLst>
                  <a:ext uri="{FF2B5EF4-FFF2-40B4-BE49-F238E27FC236}">
                    <a16:creationId xmlns:a16="http://schemas.microsoft.com/office/drawing/2014/main" id="{3783F027-71F8-594F-BA9A-08E07C756F7B}"/>
                  </a:ext>
                </a:extLst>
              </p:cNvPr>
              <p:cNvSpPr/>
              <p:nvPr/>
            </p:nvSpPr>
            <p:spPr>
              <a:xfrm>
                <a:off x="6688879" y="923703"/>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35" name="Group 7">
                <a:extLst>
                  <a:ext uri="{FF2B5EF4-FFF2-40B4-BE49-F238E27FC236}">
                    <a16:creationId xmlns:a16="http://schemas.microsoft.com/office/drawing/2014/main" id="{8F09EFEB-BCB6-6C51-0439-F036D93EABB6}"/>
                  </a:ext>
                </a:extLst>
              </p:cNvPr>
              <p:cNvGrpSpPr>
                <a:grpSpLocks noChangeAspect="1"/>
              </p:cNvGrpSpPr>
              <p:nvPr/>
            </p:nvGrpSpPr>
            <p:grpSpPr>
              <a:xfrm>
                <a:off x="8616143" y="2070405"/>
                <a:ext cx="565424" cy="380173"/>
                <a:chOff x="0" y="0"/>
                <a:chExt cx="1930400" cy="1297940"/>
              </a:xfrm>
              <a:grpFill/>
            </p:grpSpPr>
            <p:sp>
              <p:nvSpPr>
                <p:cNvPr id="36" name="Freeform 8">
                  <a:extLst>
                    <a:ext uri="{FF2B5EF4-FFF2-40B4-BE49-F238E27FC236}">
                      <a16:creationId xmlns:a16="http://schemas.microsoft.com/office/drawing/2014/main" id="{040D3D7F-91E1-5466-57E6-E812D0BBAD98}"/>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30" name="群組 29">
              <a:extLst>
                <a:ext uri="{FF2B5EF4-FFF2-40B4-BE49-F238E27FC236}">
                  <a16:creationId xmlns:a16="http://schemas.microsoft.com/office/drawing/2014/main" id="{D09EB1F4-F49A-B96A-6125-C71AD1A92641}"/>
                </a:ext>
              </a:extLst>
            </p:cNvPr>
            <p:cNvGrpSpPr/>
            <p:nvPr/>
          </p:nvGrpSpPr>
          <p:grpSpPr>
            <a:xfrm>
              <a:off x="6884739" y="1612712"/>
              <a:ext cx="1794464" cy="1099184"/>
              <a:chOff x="2429375" y="896800"/>
              <a:chExt cx="2492688" cy="1526875"/>
            </a:xfrm>
            <a:solidFill>
              <a:srgbClr val="00B4D8"/>
            </a:solidFill>
          </p:grpSpPr>
          <p:sp>
            <p:nvSpPr>
              <p:cNvPr id="31" name="手繪多邊形 30">
                <a:extLst>
                  <a:ext uri="{FF2B5EF4-FFF2-40B4-BE49-F238E27FC236}">
                    <a16:creationId xmlns:a16="http://schemas.microsoft.com/office/drawing/2014/main" id="{8EF8667F-02FE-473C-4E14-6381F7DFADD5}"/>
                  </a:ext>
                </a:extLst>
              </p:cNvPr>
              <p:cNvSpPr/>
              <p:nvPr/>
            </p:nvSpPr>
            <p:spPr>
              <a:xfrm>
                <a:off x="2429375" y="896800"/>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32" name="Group 7">
                <a:extLst>
                  <a:ext uri="{FF2B5EF4-FFF2-40B4-BE49-F238E27FC236}">
                    <a16:creationId xmlns:a16="http://schemas.microsoft.com/office/drawing/2014/main" id="{859B02DD-35EA-B421-E0BF-ED59E7B1C2BA}"/>
                  </a:ext>
                </a:extLst>
              </p:cNvPr>
              <p:cNvGrpSpPr>
                <a:grpSpLocks noChangeAspect="1"/>
              </p:cNvGrpSpPr>
              <p:nvPr/>
            </p:nvGrpSpPr>
            <p:grpSpPr>
              <a:xfrm>
                <a:off x="4356639" y="2043502"/>
                <a:ext cx="565424" cy="380173"/>
                <a:chOff x="0" y="0"/>
                <a:chExt cx="1930400" cy="1297940"/>
              </a:xfrm>
              <a:grpFill/>
            </p:grpSpPr>
            <p:sp>
              <p:nvSpPr>
                <p:cNvPr id="33" name="Freeform 8">
                  <a:extLst>
                    <a:ext uri="{FF2B5EF4-FFF2-40B4-BE49-F238E27FC236}">
                      <a16:creationId xmlns:a16="http://schemas.microsoft.com/office/drawing/2014/main" id="{461857B5-3F2A-1995-F54E-1A39A3B56A7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pic>
        <p:nvPicPr>
          <p:cNvPr id="40" name="圖片 39" descr="一張含有 文字, 螢幕擷取畫面, 數字, 功能表 的圖片&#10;&#10;自動產生的描述">
            <a:extLst>
              <a:ext uri="{FF2B5EF4-FFF2-40B4-BE49-F238E27FC236}">
                <a16:creationId xmlns:a16="http://schemas.microsoft.com/office/drawing/2014/main" id="{FC5E6CA1-A719-7CD0-8ABE-C3A9C9A2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901" y="2521754"/>
            <a:ext cx="3543910" cy="4022632"/>
          </a:xfrm>
          <a:prstGeom prst="rect">
            <a:avLst/>
          </a:prstGeom>
        </p:spPr>
      </p:pic>
      <p:pic>
        <p:nvPicPr>
          <p:cNvPr id="41" name="圖片 40" descr="一張含有 文字, 螢幕擷取畫面, 功能表, 字型 的圖片&#10;&#10;自動產生的描述">
            <a:extLst>
              <a:ext uri="{FF2B5EF4-FFF2-40B4-BE49-F238E27FC236}">
                <a16:creationId xmlns:a16="http://schemas.microsoft.com/office/drawing/2014/main" id="{D0391280-5A13-F903-AA37-1B69F1A16878}"/>
              </a:ext>
            </a:extLst>
          </p:cNvPr>
          <p:cNvPicPr>
            <a:picLocks noChangeAspect="1"/>
          </p:cNvPicPr>
          <p:nvPr/>
        </p:nvPicPr>
        <p:blipFill>
          <a:blip r:embed="rId4"/>
          <a:stretch>
            <a:fillRect/>
          </a:stretch>
        </p:blipFill>
        <p:spPr>
          <a:xfrm>
            <a:off x="9097254" y="2426914"/>
            <a:ext cx="3094745" cy="4117472"/>
          </a:xfrm>
          <a:prstGeom prst="rect">
            <a:avLst/>
          </a:prstGeom>
        </p:spPr>
      </p:pic>
      <p:sp>
        <p:nvSpPr>
          <p:cNvPr id="51" name="文字方塊 50">
            <a:extLst>
              <a:ext uri="{FF2B5EF4-FFF2-40B4-BE49-F238E27FC236}">
                <a16:creationId xmlns:a16="http://schemas.microsoft.com/office/drawing/2014/main" id="{66472AAD-5B44-3E2B-270C-62E51D44E9F0}"/>
              </a:ext>
            </a:extLst>
          </p:cNvPr>
          <p:cNvSpPr txBox="1"/>
          <p:nvPr/>
        </p:nvSpPr>
        <p:spPr>
          <a:xfrm>
            <a:off x="1012518" y="3179111"/>
            <a:ext cx="4288776"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rPr>
              <a:t>Use Beautiful Soap to </a:t>
            </a:r>
            <a:r>
              <a:rPr kumimoji="1" lang="en-US" altLang="zh-HK" b="1" dirty="0">
                <a:latin typeface="+mj-lt"/>
              </a:rPr>
              <a:t>scrape</a:t>
            </a:r>
            <a:r>
              <a:rPr kumimoji="1" lang="en-US" altLang="zh-HK" dirty="0">
                <a:latin typeface="+mj-lt"/>
              </a:rPr>
              <a:t> the </a:t>
            </a:r>
            <a:r>
              <a:rPr kumimoji="1" lang="en-US" altLang="zh-HK" b="1" dirty="0">
                <a:latin typeface="+mj-lt"/>
              </a:rPr>
              <a:t>html </a:t>
            </a:r>
            <a:r>
              <a:rPr kumimoji="1" lang="en-US" altLang="zh-HK" dirty="0">
                <a:latin typeface="+mj-lt"/>
              </a:rPr>
              <a:t>data from internet and load it to </a:t>
            </a:r>
            <a:r>
              <a:rPr kumimoji="1" lang="en-US" altLang="zh-HK" b="1" dirty="0">
                <a:latin typeface="+mj-lt"/>
              </a:rPr>
              <a:t>python</a:t>
            </a:r>
            <a:r>
              <a:rPr kumimoji="1" lang="en-US" altLang="zh-HK" dirty="0">
                <a:latin typeface="+mj-lt"/>
              </a:rPr>
              <a:t> in </a:t>
            </a:r>
            <a:r>
              <a:rPr kumimoji="1" lang="en-US" altLang="zh-HK" dirty="0" err="1">
                <a:latin typeface="+mj-lt"/>
              </a:rPr>
              <a:t>DataFrame</a:t>
            </a:r>
            <a:r>
              <a:rPr kumimoji="1" lang="en-US" altLang="zh-HK" dirty="0">
                <a:latin typeface="+mj-lt"/>
              </a:rPr>
              <a:t> format</a:t>
            </a:r>
            <a:endParaRPr kumimoji="1" lang="zh-HK" altLang="en-US" dirty="0">
              <a:latin typeface="+mj-lt"/>
            </a:endParaRPr>
          </a:p>
        </p:txBody>
      </p:sp>
      <p:sp>
        <p:nvSpPr>
          <p:cNvPr id="52" name="燕尾形向右箭號 51">
            <a:extLst>
              <a:ext uri="{FF2B5EF4-FFF2-40B4-BE49-F238E27FC236}">
                <a16:creationId xmlns:a16="http://schemas.microsoft.com/office/drawing/2014/main" id="{E82077A6-8E37-CE31-28DE-626268B9443B}"/>
              </a:ext>
            </a:extLst>
          </p:cNvPr>
          <p:cNvSpPr/>
          <p:nvPr/>
        </p:nvSpPr>
        <p:spPr>
          <a:xfrm flipV="1">
            <a:off x="8313838" y="1765945"/>
            <a:ext cx="1299087" cy="546894"/>
          </a:xfrm>
          <a:prstGeom prst="notchedRightArrow">
            <a:avLst>
              <a:gd name="adj1" fmla="val 50000"/>
              <a:gd name="adj2" fmla="val 65434"/>
            </a:avLst>
          </a:prstGeom>
          <a:gradFill flip="none" rotWithShape="1">
            <a:gsLst>
              <a:gs pos="50000">
                <a:srgbClr val="2081BC"/>
              </a:gs>
              <a:gs pos="100000">
                <a:srgbClr val="0C3E75"/>
              </a:gs>
              <a:gs pos="0">
                <a:srgbClr val="00B4D8"/>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grpSp>
        <p:nvGrpSpPr>
          <p:cNvPr id="53" name="群組 52">
            <a:extLst>
              <a:ext uri="{FF2B5EF4-FFF2-40B4-BE49-F238E27FC236}">
                <a16:creationId xmlns:a16="http://schemas.microsoft.com/office/drawing/2014/main" id="{E7B05956-DF2D-67D3-683D-DD67603DE853}"/>
              </a:ext>
            </a:extLst>
          </p:cNvPr>
          <p:cNvGrpSpPr/>
          <p:nvPr/>
        </p:nvGrpSpPr>
        <p:grpSpPr>
          <a:xfrm>
            <a:off x="414451" y="2714730"/>
            <a:ext cx="4256006" cy="403939"/>
            <a:chOff x="414451" y="2714730"/>
            <a:chExt cx="4256006" cy="403939"/>
          </a:xfrm>
        </p:grpSpPr>
        <p:sp>
          <p:nvSpPr>
            <p:cNvPr id="54" name="文字方塊 53">
              <a:extLst>
                <a:ext uri="{FF2B5EF4-FFF2-40B4-BE49-F238E27FC236}">
                  <a16:creationId xmlns:a16="http://schemas.microsoft.com/office/drawing/2014/main" id="{F73CE365-D1AF-3340-0CF3-4A0E18FEB28F}"/>
                </a:ext>
              </a:extLst>
            </p:cNvPr>
            <p:cNvSpPr txBox="1"/>
            <p:nvPr/>
          </p:nvSpPr>
          <p:spPr>
            <a:xfrm>
              <a:off x="997424" y="2718559"/>
              <a:ext cx="3673033" cy="400110"/>
            </a:xfrm>
            <a:prstGeom prst="rect">
              <a:avLst/>
            </a:prstGeom>
            <a:noFill/>
          </p:spPr>
          <p:txBody>
            <a:bodyPr wrap="square" rtlCol="0">
              <a:spAutoFit/>
            </a:bodyPr>
            <a:lstStyle/>
            <a:p>
              <a:r>
                <a:rPr kumimoji="1" lang="en-US" altLang="zh-HK" sz="2000" b="1" dirty="0"/>
                <a:t>Data Scraping </a:t>
              </a:r>
              <a:endParaRPr kumimoji="1" lang="zh-HK" altLang="en-US" sz="2000" b="1" dirty="0"/>
            </a:p>
          </p:txBody>
        </p:sp>
        <p:grpSp>
          <p:nvGrpSpPr>
            <p:cNvPr id="55" name="群組 54">
              <a:extLst>
                <a:ext uri="{FF2B5EF4-FFF2-40B4-BE49-F238E27FC236}">
                  <a16:creationId xmlns:a16="http://schemas.microsoft.com/office/drawing/2014/main" id="{35D232C4-1908-5EEE-51BF-A51B2DCFCEBC}"/>
                </a:ext>
              </a:extLst>
            </p:cNvPr>
            <p:cNvGrpSpPr/>
            <p:nvPr/>
          </p:nvGrpSpPr>
          <p:grpSpPr>
            <a:xfrm>
              <a:off x="414451" y="2714730"/>
              <a:ext cx="399065" cy="309805"/>
              <a:chOff x="595745" y="1428288"/>
              <a:chExt cx="803373" cy="623681"/>
            </a:xfrm>
          </p:grpSpPr>
          <p:grpSp>
            <p:nvGrpSpPr>
              <p:cNvPr id="56" name="群組 55">
                <a:extLst>
                  <a:ext uri="{FF2B5EF4-FFF2-40B4-BE49-F238E27FC236}">
                    <a16:creationId xmlns:a16="http://schemas.microsoft.com/office/drawing/2014/main" id="{BD9F80D2-AEBE-2345-99F1-126FFAF1B9E7}"/>
                  </a:ext>
                </a:extLst>
              </p:cNvPr>
              <p:cNvGrpSpPr/>
              <p:nvPr/>
            </p:nvGrpSpPr>
            <p:grpSpPr>
              <a:xfrm>
                <a:off x="595745" y="1428288"/>
                <a:ext cx="803373" cy="623681"/>
                <a:chOff x="673735" y="810260"/>
                <a:chExt cx="681355" cy="528955"/>
              </a:xfrm>
              <a:solidFill>
                <a:srgbClr val="0C3E75"/>
              </a:solidFill>
            </p:grpSpPr>
            <p:sp>
              <p:nvSpPr>
                <p:cNvPr id="58" name="图形">
                  <a:extLst>
                    <a:ext uri="{FF2B5EF4-FFF2-40B4-BE49-F238E27FC236}">
                      <a16:creationId xmlns:a16="http://schemas.microsoft.com/office/drawing/2014/main" id="{2D786777-2F3F-381A-3061-ED3F02ECC48C}"/>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59" name="图形">
                  <a:extLst>
                    <a:ext uri="{FF2B5EF4-FFF2-40B4-BE49-F238E27FC236}">
                      <a16:creationId xmlns:a16="http://schemas.microsoft.com/office/drawing/2014/main" id="{AA975DD7-C9BC-BC9B-0029-9C43363FCB20}"/>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57" name="文字方塊 56">
                <a:extLst>
                  <a:ext uri="{FF2B5EF4-FFF2-40B4-BE49-F238E27FC236}">
                    <a16:creationId xmlns:a16="http://schemas.microsoft.com/office/drawing/2014/main" id="{E90694DD-9C9D-9D3C-5361-41E88715CE31}"/>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sp>
        <p:nvSpPr>
          <p:cNvPr id="3" name="文字方塊 2">
            <a:extLst>
              <a:ext uri="{FF2B5EF4-FFF2-40B4-BE49-F238E27FC236}">
                <a16:creationId xmlns:a16="http://schemas.microsoft.com/office/drawing/2014/main" id="{4D6E2086-4664-E677-F40A-B9466A4E6A09}"/>
              </a:ext>
            </a:extLst>
          </p:cNvPr>
          <p:cNvSpPr txBox="1"/>
          <p:nvPr/>
        </p:nvSpPr>
        <p:spPr>
          <a:xfrm>
            <a:off x="5142222" y="6536523"/>
            <a:ext cx="1527982" cy="307777"/>
          </a:xfrm>
          <a:prstGeom prst="rect">
            <a:avLst/>
          </a:prstGeom>
          <a:noFill/>
        </p:spPr>
        <p:txBody>
          <a:bodyPr wrap="none" rtlCol="0">
            <a:spAutoFit/>
          </a:bodyPr>
          <a:lstStyle/>
          <a:p>
            <a:r>
              <a:rPr kumimoji="1" lang="en-US" altLang="zh-HK" sz="1400" i="1" dirty="0" err="1"/>
              <a:t>Investing.hk.com</a:t>
            </a:r>
            <a:endParaRPr kumimoji="1" lang="zh-HK" altLang="en-US" sz="1400" i="1" dirty="0"/>
          </a:p>
        </p:txBody>
      </p:sp>
      <p:pic>
        <p:nvPicPr>
          <p:cNvPr id="4" name="Picture 2" descr="HTML vs HTML5: Learn the Crucial Differences Between Them">
            <a:extLst>
              <a:ext uri="{FF2B5EF4-FFF2-40B4-BE49-F238E27FC236}">
                <a16:creationId xmlns:a16="http://schemas.microsoft.com/office/drawing/2014/main" id="{DAB422A8-F2E8-D568-09D3-3B12B1E59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75" y="1723627"/>
            <a:ext cx="794841" cy="43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61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0666A-9F7B-FD9D-A347-D2D55961CA15}"/>
              </a:ext>
            </a:extLst>
          </p:cNvPr>
          <p:cNvSpPr>
            <a:spLocks noGrp="1"/>
          </p:cNvSpPr>
          <p:nvPr>
            <p:ph type="title"/>
          </p:nvPr>
        </p:nvSpPr>
        <p:spPr/>
        <p:txBody>
          <a:bodyPr/>
          <a:lstStyle/>
          <a:p>
            <a:r>
              <a:rPr kumimoji="1" lang="en-US" altLang="zh-HK" dirty="0"/>
              <a:t>Automate Data Processing</a:t>
            </a:r>
            <a:endParaRPr kumimoji="1" lang="zh-HK" altLang="en-US" dirty="0"/>
          </a:p>
        </p:txBody>
      </p:sp>
      <p:sp>
        <p:nvSpPr>
          <p:cNvPr id="9" name="文字方塊 8">
            <a:extLst>
              <a:ext uri="{FF2B5EF4-FFF2-40B4-BE49-F238E27FC236}">
                <a16:creationId xmlns:a16="http://schemas.microsoft.com/office/drawing/2014/main" id="{09A0ED2B-D0E0-ACDF-BBC6-A38FB65310F7}"/>
              </a:ext>
            </a:extLst>
          </p:cNvPr>
          <p:cNvSpPr txBox="1"/>
          <p:nvPr/>
        </p:nvSpPr>
        <p:spPr>
          <a:xfrm>
            <a:off x="5491677" y="1861556"/>
            <a:ext cx="441146" cy="646331"/>
          </a:xfrm>
          <a:prstGeom prst="rect">
            <a:avLst/>
          </a:prstGeom>
          <a:noFill/>
        </p:spPr>
        <p:txBody>
          <a:bodyPr wrap="none" rtlCol="0">
            <a:spAutoFit/>
          </a:bodyPr>
          <a:lstStyle/>
          <a:p>
            <a:r>
              <a:rPr kumimoji="1" lang="en-US" altLang="zh-HK" sz="3600" dirty="0">
                <a:solidFill>
                  <a:schemeClr val="bg1"/>
                </a:solidFill>
              </a:rPr>
              <a:t>2</a:t>
            </a:r>
            <a:endParaRPr kumimoji="1" lang="zh-HK" altLang="en-US" sz="3600" dirty="0">
              <a:solidFill>
                <a:schemeClr val="bg1"/>
              </a:solidFill>
            </a:endParaRPr>
          </a:p>
        </p:txBody>
      </p:sp>
      <p:grpSp>
        <p:nvGrpSpPr>
          <p:cNvPr id="58" name="群組 57">
            <a:extLst>
              <a:ext uri="{FF2B5EF4-FFF2-40B4-BE49-F238E27FC236}">
                <a16:creationId xmlns:a16="http://schemas.microsoft.com/office/drawing/2014/main" id="{F86361A8-CB11-F74F-0B42-4D83EF60EB03}"/>
              </a:ext>
            </a:extLst>
          </p:cNvPr>
          <p:cNvGrpSpPr/>
          <p:nvPr/>
        </p:nvGrpSpPr>
        <p:grpSpPr>
          <a:xfrm>
            <a:off x="414451" y="2714730"/>
            <a:ext cx="4256006" cy="403939"/>
            <a:chOff x="414451" y="2714730"/>
            <a:chExt cx="4256006" cy="403939"/>
          </a:xfrm>
        </p:grpSpPr>
        <p:sp>
          <p:nvSpPr>
            <p:cNvPr id="43" name="文字方塊 42">
              <a:extLst>
                <a:ext uri="{FF2B5EF4-FFF2-40B4-BE49-F238E27FC236}">
                  <a16:creationId xmlns:a16="http://schemas.microsoft.com/office/drawing/2014/main" id="{773485C6-E55B-0A16-C51E-BF57B43EE0C8}"/>
                </a:ext>
              </a:extLst>
            </p:cNvPr>
            <p:cNvSpPr txBox="1"/>
            <p:nvPr/>
          </p:nvSpPr>
          <p:spPr>
            <a:xfrm>
              <a:off x="997424" y="2718559"/>
              <a:ext cx="3673033" cy="400110"/>
            </a:xfrm>
            <a:prstGeom prst="rect">
              <a:avLst/>
            </a:prstGeom>
            <a:noFill/>
          </p:spPr>
          <p:txBody>
            <a:bodyPr wrap="square" rtlCol="0">
              <a:spAutoFit/>
            </a:bodyPr>
            <a:lstStyle/>
            <a:p>
              <a:r>
                <a:rPr kumimoji="1" lang="en-US" altLang="zh-HK" sz="2000" b="1" dirty="0"/>
                <a:t>Data Transformation </a:t>
              </a:r>
              <a:endParaRPr kumimoji="1" lang="zh-HK" altLang="en-US" sz="2000" b="1" dirty="0"/>
            </a:p>
          </p:txBody>
        </p:sp>
        <p:grpSp>
          <p:nvGrpSpPr>
            <p:cNvPr id="45" name="群組 44">
              <a:extLst>
                <a:ext uri="{FF2B5EF4-FFF2-40B4-BE49-F238E27FC236}">
                  <a16:creationId xmlns:a16="http://schemas.microsoft.com/office/drawing/2014/main" id="{22948196-733E-D0A5-11B4-0CC4F917AFB0}"/>
                </a:ext>
              </a:extLst>
            </p:cNvPr>
            <p:cNvGrpSpPr/>
            <p:nvPr/>
          </p:nvGrpSpPr>
          <p:grpSpPr>
            <a:xfrm>
              <a:off x="414451" y="2714730"/>
              <a:ext cx="399065" cy="309805"/>
              <a:chOff x="595745" y="1428288"/>
              <a:chExt cx="803373" cy="623681"/>
            </a:xfrm>
          </p:grpSpPr>
          <p:grpSp>
            <p:nvGrpSpPr>
              <p:cNvPr id="47" name="群組 46">
                <a:extLst>
                  <a:ext uri="{FF2B5EF4-FFF2-40B4-BE49-F238E27FC236}">
                    <a16:creationId xmlns:a16="http://schemas.microsoft.com/office/drawing/2014/main" id="{2906F7D1-25B8-9B7D-2AA3-1620D5914F86}"/>
                  </a:ext>
                </a:extLst>
              </p:cNvPr>
              <p:cNvGrpSpPr/>
              <p:nvPr/>
            </p:nvGrpSpPr>
            <p:grpSpPr>
              <a:xfrm>
                <a:off x="595745" y="1428288"/>
                <a:ext cx="803373" cy="623681"/>
                <a:chOff x="673735" y="810260"/>
                <a:chExt cx="681355" cy="528955"/>
              </a:xfrm>
              <a:solidFill>
                <a:srgbClr val="0C3E75"/>
              </a:solidFill>
            </p:grpSpPr>
            <p:sp>
              <p:nvSpPr>
                <p:cNvPr id="49" name="图形">
                  <a:extLst>
                    <a:ext uri="{FF2B5EF4-FFF2-40B4-BE49-F238E27FC236}">
                      <a16:creationId xmlns:a16="http://schemas.microsoft.com/office/drawing/2014/main" id="{E4DCD16F-F09F-D1A6-BDFB-F38E70C3D45B}"/>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50" name="图形">
                  <a:extLst>
                    <a:ext uri="{FF2B5EF4-FFF2-40B4-BE49-F238E27FC236}">
                      <a16:creationId xmlns:a16="http://schemas.microsoft.com/office/drawing/2014/main" id="{1EB74597-581B-C461-FF7F-55EDCC372C31}"/>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48" name="文字方塊 47">
                <a:extLst>
                  <a:ext uri="{FF2B5EF4-FFF2-40B4-BE49-F238E27FC236}">
                    <a16:creationId xmlns:a16="http://schemas.microsoft.com/office/drawing/2014/main" id="{87BA1B86-4B56-7DFA-178B-1FDB5ADA6AD1}"/>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sp>
        <p:nvSpPr>
          <p:cNvPr id="3" name="文字方塊 2">
            <a:extLst>
              <a:ext uri="{FF2B5EF4-FFF2-40B4-BE49-F238E27FC236}">
                <a16:creationId xmlns:a16="http://schemas.microsoft.com/office/drawing/2014/main" id="{F33E0731-E790-83C4-2844-CC9E79684B65}"/>
              </a:ext>
            </a:extLst>
          </p:cNvPr>
          <p:cNvSpPr txBox="1"/>
          <p:nvPr/>
        </p:nvSpPr>
        <p:spPr>
          <a:xfrm>
            <a:off x="997424" y="3198478"/>
            <a:ext cx="5061394" cy="2862322"/>
          </a:xfrm>
          <a:prstGeom prst="rect">
            <a:avLst/>
          </a:prstGeom>
          <a:noFill/>
        </p:spPr>
        <p:txBody>
          <a:bodyPr wrap="square">
            <a:spAutoFit/>
          </a:bodyPr>
          <a:lstStyle/>
          <a:p>
            <a:pPr marL="285750" indent="-285750">
              <a:buFont typeface="Arial" panose="020B0604020202020204" pitchFamily="34" charset="0"/>
              <a:buChar char="•"/>
            </a:pPr>
            <a:r>
              <a:rPr kumimoji="1" lang="en-US" altLang="zh-HK" dirty="0">
                <a:latin typeface="+mj-lt"/>
              </a:rPr>
              <a:t>Generate the signal base on the strategies logic and optimized hyperparameter</a:t>
            </a:r>
          </a:p>
          <a:p>
            <a:pPr marL="285750" indent="-285750">
              <a:buFont typeface="Arial" panose="020B0604020202020204" pitchFamily="34" charset="0"/>
              <a:buChar char="•"/>
            </a:pPr>
            <a:endParaRPr kumimoji="1" lang="en-US" altLang="zh-HK" dirty="0">
              <a:latin typeface="+mj-lt"/>
            </a:endParaRPr>
          </a:p>
          <a:p>
            <a:pPr marL="342900" indent="-342900">
              <a:buFont typeface="+mj-lt"/>
              <a:buAutoNum type="arabicPeriod"/>
            </a:pPr>
            <a:r>
              <a:rPr kumimoji="1" lang="en-US" altLang="zh-HK" dirty="0">
                <a:latin typeface="+mj-lt"/>
              </a:rPr>
              <a:t>Calculate the </a:t>
            </a:r>
            <a:r>
              <a:rPr kumimoji="1" lang="en-US" altLang="zh-HK" b="1" dirty="0">
                <a:latin typeface="+mj-lt"/>
              </a:rPr>
              <a:t>spread</a:t>
            </a:r>
          </a:p>
          <a:p>
            <a:pPr marL="342900" indent="-342900">
              <a:buFont typeface="+mj-lt"/>
              <a:buAutoNum type="arabicPeriod"/>
            </a:pPr>
            <a:endParaRPr kumimoji="1" lang="en-US" altLang="zh-HK" dirty="0">
              <a:latin typeface="+mj-lt"/>
            </a:endParaRPr>
          </a:p>
          <a:p>
            <a:pPr marL="342900" indent="-342900">
              <a:buFont typeface="+mj-lt"/>
              <a:buAutoNum type="arabicPeriod"/>
            </a:pPr>
            <a:r>
              <a:rPr kumimoji="1" lang="en-US" altLang="zh-HK" dirty="0">
                <a:latin typeface="+mj-lt"/>
              </a:rPr>
              <a:t>Smoothed the spread with </a:t>
            </a:r>
            <a:r>
              <a:rPr kumimoji="1" lang="en-US" altLang="zh-HK" b="1" dirty="0">
                <a:latin typeface="+mj-lt"/>
              </a:rPr>
              <a:t>optimized</a:t>
            </a:r>
            <a:r>
              <a:rPr kumimoji="1" lang="en-US" altLang="zh-HK" dirty="0">
                <a:latin typeface="+mj-lt"/>
              </a:rPr>
              <a:t> SMA and rolling z-score window </a:t>
            </a:r>
          </a:p>
          <a:p>
            <a:pPr marL="342900" indent="-342900">
              <a:buFont typeface="+mj-lt"/>
              <a:buAutoNum type="arabicPeriod"/>
            </a:pPr>
            <a:endParaRPr kumimoji="1" lang="en-US" altLang="zh-HK" dirty="0">
              <a:latin typeface="+mj-lt"/>
            </a:endParaRPr>
          </a:p>
          <a:p>
            <a:pPr marL="342900" indent="-342900">
              <a:buFont typeface="+mj-lt"/>
              <a:buAutoNum type="arabicPeriod"/>
            </a:pPr>
            <a:r>
              <a:rPr kumimoji="1" lang="en-US" altLang="zh-HK" dirty="0">
                <a:latin typeface="+mj-lt"/>
              </a:rPr>
              <a:t>Transformed the indicator into </a:t>
            </a:r>
            <a:r>
              <a:rPr kumimoji="1" lang="en-US" altLang="zh-HK" b="1" dirty="0">
                <a:latin typeface="+mj-lt"/>
              </a:rPr>
              <a:t>signals</a:t>
            </a:r>
            <a:r>
              <a:rPr kumimoji="1" lang="en-US" altLang="zh-HK" dirty="0">
                <a:latin typeface="+mj-lt"/>
              </a:rPr>
              <a:t> base on the strategy logics and hyperparameter</a:t>
            </a:r>
          </a:p>
        </p:txBody>
      </p:sp>
      <p:pic>
        <p:nvPicPr>
          <p:cNvPr id="7" name="圖片 6">
            <a:extLst>
              <a:ext uri="{FF2B5EF4-FFF2-40B4-BE49-F238E27FC236}">
                <a16:creationId xmlns:a16="http://schemas.microsoft.com/office/drawing/2014/main" id="{73448619-937B-B639-0C77-0B4EDADF2D7F}"/>
              </a:ext>
            </a:extLst>
          </p:cNvPr>
          <p:cNvPicPr>
            <a:picLocks noChangeAspect="1"/>
          </p:cNvPicPr>
          <p:nvPr/>
        </p:nvPicPr>
        <p:blipFill>
          <a:blip r:embed="rId3"/>
          <a:stretch>
            <a:fillRect/>
          </a:stretch>
        </p:blipFill>
        <p:spPr>
          <a:xfrm>
            <a:off x="6096000" y="2656816"/>
            <a:ext cx="5769864" cy="3360776"/>
          </a:xfrm>
          <a:prstGeom prst="rect">
            <a:avLst/>
          </a:prstGeom>
        </p:spPr>
      </p:pic>
      <p:grpSp>
        <p:nvGrpSpPr>
          <p:cNvPr id="57" name="群組 56">
            <a:extLst>
              <a:ext uri="{FF2B5EF4-FFF2-40B4-BE49-F238E27FC236}">
                <a16:creationId xmlns:a16="http://schemas.microsoft.com/office/drawing/2014/main" id="{33B6A77F-5F45-E118-0447-F3F5F68B8D95}"/>
              </a:ext>
            </a:extLst>
          </p:cNvPr>
          <p:cNvGrpSpPr/>
          <p:nvPr/>
        </p:nvGrpSpPr>
        <p:grpSpPr>
          <a:xfrm>
            <a:off x="440450" y="830370"/>
            <a:ext cx="4860844" cy="1654503"/>
            <a:chOff x="440450" y="830370"/>
            <a:chExt cx="4860844" cy="1654503"/>
          </a:xfrm>
        </p:grpSpPr>
        <p:sp>
          <p:nvSpPr>
            <p:cNvPr id="15" name="Freeform 14">
              <a:extLst>
                <a:ext uri="{FF2B5EF4-FFF2-40B4-BE49-F238E27FC236}">
                  <a16:creationId xmlns:a16="http://schemas.microsoft.com/office/drawing/2014/main" id="{3653E95A-D7DC-DF51-E49D-46C085B5AA14}"/>
                </a:ext>
              </a:extLst>
            </p:cNvPr>
            <p:cNvSpPr/>
            <p:nvPr/>
          </p:nvSpPr>
          <p:spPr>
            <a:xfrm>
              <a:off x="749059"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p:spPr>
          <p:txBody>
            <a:bodyPr/>
            <a:lstStyle/>
            <a:p>
              <a:pPr algn="ctr"/>
              <a:endParaRPr lang="en-US" altLang="zh-HK" sz="1200" dirty="0">
                <a:solidFill>
                  <a:schemeClr val="bg1"/>
                </a:solidFill>
              </a:endParaRPr>
            </a:p>
            <a:p>
              <a:pPr algn="ctr"/>
              <a:endParaRPr lang="en-US" altLang="zh-HK" sz="1200" dirty="0">
                <a:solidFill>
                  <a:schemeClr val="bg1"/>
                </a:solidFill>
              </a:endParaRPr>
            </a:p>
            <a:p>
              <a:pPr algn="ctr"/>
              <a:r>
                <a:rPr lang="en-US" altLang="zh-HK" dirty="0">
                  <a:solidFill>
                    <a:schemeClr val="bg1"/>
                  </a:solidFill>
                </a:rPr>
                <a:t>1</a:t>
              </a:r>
              <a:endParaRPr lang="zh-HK" altLang="en-US" dirty="0">
                <a:solidFill>
                  <a:schemeClr val="bg1"/>
                </a:solidFill>
              </a:endParaRPr>
            </a:p>
          </p:txBody>
        </p:sp>
        <p:sp>
          <p:nvSpPr>
            <p:cNvPr id="17" name="Freeform 20">
              <a:extLst>
                <a:ext uri="{FF2B5EF4-FFF2-40B4-BE49-F238E27FC236}">
                  <a16:creationId xmlns:a16="http://schemas.microsoft.com/office/drawing/2014/main" id="{3701A969-E9FE-BBFA-742D-00B0E1A08D3F}"/>
                </a:ext>
              </a:extLst>
            </p:cNvPr>
            <p:cNvSpPr/>
            <p:nvPr/>
          </p:nvSpPr>
          <p:spPr>
            <a:xfrm>
              <a:off x="3815438"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p:spPr>
          <p:txBody>
            <a:bodyPr/>
            <a:lstStyle/>
            <a:p>
              <a:endParaRPr lang="en-US" altLang="zh-HK" sz="1200" dirty="0"/>
            </a:p>
            <a:p>
              <a:endParaRPr lang="en-US" altLang="zh-HK" sz="1200" dirty="0"/>
            </a:p>
            <a:p>
              <a:pPr algn="ctr"/>
              <a:r>
                <a:rPr lang="en-US" altLang="zh-HK" dirty="0">
                  <a:solidFill>
                    <a:schemeClr val="bg1"/>
                  </a:solidFill>
                </a:rPr>
                <a:t>3</a:t>
              </a:r>
              <a:endParaRPr lang="zh-HK" altLang="en-US" sz="1400" dirty="0">
                <a:solidFill>
                  <a:schemeClr val="bg1"/>
                </a:solidFill>
              </a:endParaRPr>
            </a:p>
          </p:txBody>
        </p:sp>
        <p:grpSp>
          <p:nvGrpSpPr>
            <p:cNvPr id="19" name="群組 18">
              <a:extLst>
                <a:ext uri="{FF2B5EF4-FFF2-40B4-BE49-F238E27FC236}">
                  <a16:creationId xmlns:a16="http://schemas.microsoft.com/office/drawing/2014/main" id="{8033A2BE-27DC-6594-B9EA-9B0C85AA32C4}"/>
                </a:ext>
              </a:extLst>
            </p:cNvPr>
            <p:cNvGrpSpPr/>
            <p:nvPr/>
          </p:nvGrpSpPr>
          <p:grpSpPr>
            <a:xfrm>
              <a:off x="3506830" y="849737"/>
              <a:ext cx="1794464" cy="1099184"/>
              <a:chOff x="6688879" y="923703"/>
              <a:chExt cx="2492688" cy="1526875"/>
            </a:xfrm>
            <a:solidFill>
              <a:schemeClr val="bg2"/>
            </a:solidFill>
          </p:grpSpPr>
          <p:sp>
            <p:nvSpPr>
              <p:cNvPr id="42" name="手繪多邊形 41">
                <a:extLst>
                  <a:ext uri="{FF2B5EF4-FFF2-40B4-BE49-F238E27FC236}">
                    <a16:creationId xmlns:a16="http://schemas.microsoft.com/office/drawing/2014/main" id="{AFE8817A-8F9C-184C-1A8E-08BCBAED53E0}"/>
                  </a:ext>
                </a:extLst>
              </p:cNvPr>
              <p:cNvSpPr/>
              <p:nvPr/>
            </p:nvSpPr>
            <p:spPr>
              <a:xfrm>
                <a:off x="6688879" y="923703"/>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44" name="Group 7">
                <a:extLst>
                  <a:ext uri="{FF2B5EF4-FFF2-40B4-BE49-F238E27FC236}">
                    <a16:creationId xmlns:a16="http://schemas.microsoft.com/office/drawing/2014/main" id="{11962E5C-A857-EFFC-604A-4C2204B35099}"/>
                  </a:ext>
                </a:extLst>
              </p:cNvPr>
              <p:cNvGrpSpPr>
                <a:grpSpLocks noChangeAspect="1"/>
              </p:cNvGrpSpPr>
              <p:nvPr/>
            </p:nvGrpSpPr>
            <p:grpSpPr>
              <a:xfrm>
                <a:off x="8616143" y="2070405"/>
                <a:ext cx="565424" cy="380173"/>
                <a:chOff x="0" y="0"/>
                <a:chExt cx="1930400" cy="1297940"/>
              </a:xfrm>
              <a:grpFill/>
            </p:grpSpPr>
            <p:sp>
              <p:nvSpPr>
                <p:cNvPr id="46" name="Freeform 8">
                  <a:extLst>
                    <a:ext uri="{FF2B5EF4-FFF2-40B4-BE49-F238E27FC236}">
                      <a16:creationId xmlns:a16="http://schemas.microsoft.com/office/drawing/2014/main" id="{80DBC988-6701-918D-69AF-3AE12972A487}"/>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20" name="群組 19">
              <a:extLst>
                <a:ext uri="{FF2B5EF4-FFF2-40B4-BE49-F238E27FC236}">
                  <a16:creationId xmlns:a16="http://schemas.microsoft.com/office/drawing/2014/main" id="{E1CECB49-2FFE-B816-BF3C-ADC62A23B936}"/>
                </a:ext>
              </a:extLst>
            </p:cNvPr>
            <p:cNvGrpSpPr/>
            <p:nvPr/>
          </p:nvGrpSpPr>
          <p:grpSpPr>
            <a:xfrm>
              <a:off x="440450" y="830370"/>
              <a:ext cx="1794464" cy="1099184"/>
              <a:chOff x="2429375" y="896800"/>
              <a:chExt cx="2492688" cy="1526875"/>
            </a:xfrm>
            <a:solidFill>
              <a:schemeClr val="bg2"/>
            </a:solidFill>
          </p:grpSpPr>
          <p:sp>
            <p:nvSpPr>
              <p:cNvPr id="21" name="手繪多邊形 20">
                <a:extLst>
                  <a:ext uri="{FF2B5EF4-FFF2-40B4-BE49-F238E27FC236}">
                    <a16:creationId xmlns:a16="http://schemas.microsoft.com/office/drawing/2014/main" id="{86163B4A-9A36-EDC8-E9CF-7B889479D5C7}"/>
                  </a:ext>
                </a:extLst>
              </p:cNvPr>
              <p:cNvSpPr/>
              <p:nvPr/>
            </p:nvSpPr>
            <p:spPr>
              <a:xfrm>
                <a:off x="2429375" y="896800"/>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22" name="Group 7">
                <a:extLst>
                  <a:ext uri="{FF2B5EF4-FFF2-40B4-BE49-F238E27FC236}">
                    <a16:creationId xmlns:a16="http://schemas.microsoft.com/office/drawing/2014/main" id="{3D9D55C7-E810-2853-C46E-897443FCF4BD}"/>
                  </a:ext>
                </a:extLst>
              </p:cNvPr>
              <p:cNvGrpSpPr>
                <a:grpSpLocks noChangeAspect="1"/>
              </p:cNvGrpSpPr>
              <p:nvPr/>
            </p:nvGrpSpPr>
            <p:grpSpPr>
              <a:xfrm>
                <a:off x="4356639" y="2043502"/>
                <a:ext cx="565424" cy="380173"/>
                <a:chOff x="0" y="0"/>
                <a:chExt cx="1930400" cy="1297940"/>
              </a:xfrm>
              <a:grpFill/>
            </p:grpSpPr>
            <p:sp>
              <p:nvSpPr>
                <p:cNvPr id="23" name="Freeform 8">
                  <a:extLst>
                    <a:ext uri="{FF2B5EF4-FFF2-40B4-BE49-F238E27FC236}">
                      <a16:creationId xmlns:a16="http://schemas.microsoft.com/office/drawing/2014/main" id="{96F579C3-64BD-A9FB-241F-C5BBB56C9ABB}"/>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56" name="群組 55">
              <a:extLst>
                <a:ext uri="{FF2B5EF4-FFF2-40B4-BE49-F238E27FC236}">
                  <a16:creationId xmlns:a16="http://schemas.microsoft.com/office/drawing/2014/main" id="{65C02CDF-9A30-9528-E2E6-052394BD9DC6}"/>
                </a:ext>
              </a:extLst>
            </p:cNvPr>
            <p:cNvGrpSpPr/>
            <p:nvPr/>
          </p:nvGrpSpPr>
          <p:grpSpPr>
            <a:xfrm>
              <a:off x="1973625" y="1097830"/>
              <a:ext cx="1794464" cy="1387043"/>
              <a:chOff x="1973625" y="1097830"/>
              <a:chExt cx="1794464" cy="1387043"/>
            </a:xfrm>
            <a:solidFill>
              <a:srgbClr val="2081BC"/>
            </a:solidFill>
          </p:grpSpPr>
          <p:sp>
            <p:nvSpPr>
              <p:cNvPr id="16" name="Freeform 17">
                <a:extLst>
                  <a:ext uri="{FF2B5EF4-FFF2-40B4-BE49-F238E27FC236}">
                    <a16:creationId xmlns:a16="http://schemas.microsoft.com/office/drawing/2014/main" id="{7ABFE2D9-59FF-EBB0-E2E3-4EEDED4FA5C5}"/>
                  </a:ext>
                </a:extLst>
              </p:cNvPr>
              <p:cNvSpPr/>
              <p:nvPr/>
            </p:nvSpPr>
            <p:spPr>
              <a:xfrm>
                <a:off x="2282249"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tLang="zh-HK" sz="1200" dirty="0"/>
              </a:p>
              <a:p>
                <a:endParaRPr lang="en-US" altLang="zh-HK" sz="1200" dirty="0"/>
              </a:p>
              <a:p>
                <a:pPr algn="ctr"/>
                <a:r>
                  <a:rPr lang="en-US" altLang="zh-HK" dirty="0">
                    <a:solidFill>
                      <a:schemeClr val="bg1"/>
                    </a:solidFill>
                  </a:rPr>
                  <a:t>2</a:t>
                </a:r>
                <a:endParaRPr lang="en-US" altLang="zh-HK" sz="1400" dirty="0">
                  <a:solidFill>
                    <a:schemeClr val="bg1"/>
                  </a:solidFill>
                </a:endParaRPr>
              </a:p>
            </p:txBody>
          </p:sp>
          <p:grpSp>
            <p:nvGrpSpPr>
              <p:cNvPr id="18" name="群組 17">
                <a:extLst>
                  <a:ext uri="{FF2B5EF4-FFF2-40B4-BE49-F238E27FC236}">
                    <a16:creationId xmlns:a16="http://schemas.microsoft.com/office/drawing/2014/main" id="{E7F8F38F-E8CA-DFC6-BEC2-5B134E41D9C3}"/>
                  </a:ext>
                </a:extLst>
              </p:cNvPr>
              <p:cNvGrpSpPr/>
              <p:nvPr/>
            </p:nvGrpSpPr>
            <p:grpSpPr>
              <a:xfrm flipV="1">
                <a:off x="1973625" y="1385689"/>
                <a:ext cx="1794464" cy="1099184"/>
                <a:chOff x="1300229" y="343511"/>
                <a:chExt cx="2492688" cy="1526876"/>
              </a:xfrm>
              <a:grpFill/>
            </p:grpSpPr>
            <p:sp>
              <p:nvSpPr>
                <p:cNvPr id="53" name="手繪多邊形 52">
                  <a:extLst>
                    <a:ext uri="{FF2B5EF4-FFF2-40B4-BE49-F238E27FC236}">
                      <a16:creationId xmlns:a16="http://schemas.microsoft.com/office/drawing/2014/main" id="{EE73175C-B2A4-743E-F76F-2CC34850049E}"/>
                    </a:ext>
                  </a:extLst>
                </p:cNvPr>
                <p:cNvSpPr/>
                <p:nvPr/>
              </p:nvSpPr>
              <p:spPr>
                <a:xfrm>
                  <a:off x="1300229" y="343511"/>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54" name="Group 7">
                  <a:extLst>
                    <a:ext uri="{FF2B5EF4-FFF2-40B4-BE49-F238E27FC236}">
                      <a16:creationId xmlns:a16="http://schemas.microsoft.com/office/drawing/2014/main" id="{2B8E33A4-BB27-0E1D-A521-C7797BA61DBB}"/>
                    </a:ext>
                  </a:extLst>
                </p:cNvPr>
                <p:cNvGrpSpPr>
                  <a:grpSpLocks noChangeAspect="1"/>
                </p:cNvGrpSpPr>
                <p:nvPr/>
              </p:nvGrpSpPr>
              <p:grpSpPr>
                <a:xfrm>
                  <a:off x="3227493" y="1490213"/>
                  <a:ext cx="565424" cy="380173"/>
                  <a:chOff x="0" y="0"/>
                  <a:chExt cx="1930400" cy="1297940"/>
                </a:xfrm>
                <a:grpFill/>
              </p:grpSpPr>
              <p:sp>
                <p:nvSpPr>
                  <p:cNvPr id="55" name="Freeform 8">
                    <a:extLst>
                      <a:ext uri="{FF2B5EF4-FFF2-40B4-BE49-F238E27FC236}">
                        <a16:creationId xmlns:a16="http://schemas.microsoft.com/office/drawing/2014/main" id="{CA84E314-B059-0579-B864-D9AD941B7336}"/>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grpSp>
      <p:pic>
        <p:nvPicPr>
          <p:cNvPr id="4" name="Picture 6">
            <a:extLst>
              <a:ext uri="{FF2B5EF4-FFF2-40B4-BE49-F238E27FC236}">
                <a16:creationId xmlns:a16="http://schemas.microsoft.com/office/drawing/2014/main" id="{AACFAC24-0884-8B79-9B53-578F2B6DE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302" y="700194"/>
            <a:ext cx="393470" cy="39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0666A-9F7B-FD9D-A347-D2D55961CA15}"/>
              </a:ext>
            </a:extLst>
          </p:cNvPr>
          <p:cNvSpPr>
            <a:spLocks noGrp="1"/>
          </p:cNvSpPr>
          <p:nvPr>
            <p:ph type="title"/>
          </p:nvPr>
        </p:nvSpPr>
        <p:spPr/>
        <p:txBody>
          <a:bodyPr/>
          <a:lstStyle/>
          <a:p>
            <a:r>
              <a:rPr kumimoji="1" lang="en-US" altLang="zh-HK"/>
              <a:t>Automate Data Processing</a:t>
            </a:r>
            <a:endParaRPr kumimoji="1" lang="zh-HK" altLang="en-US" dirty="0"/>
          </a:p>
        </p:txBody>
      </p:sp>
      <p:grpSp>
        <p:nvGrpSpPr>
          <p:cNvPr id="51" name="群組 50">
            <a:extLst>
              <a:ext uri="{FF2B5EF4-FFF2-40B4-BE49-F238E27FC236}">
                <a16:creationId xmlns:a16="http://schemas.microsoft.com/office/drawing/2014/main" id="{0C08F11E-1F2B-5CB1-23D3-0D5D77DA821A}"/>
              </a:ext>
            </a:extLst>
          </p:cNvPr>
          <p:cNvGrpSpPr/>
          <p:nvPr/>
        </p:nvGrpSpPr>
        <p:grpSpPr>
          <a:xfrm>
            <a:off x="440450" y="830370"/>
            <a:ext cx="4860844" cy="1654503"/>
            <a:chOff x="440450" y="830370"/>
            <a:chExt cx="4860844" cy="1654503"/>
          </a:xfrm>
        </p:grpSpPr>
        <p:sp>
          <p:nvSpPr>
            <p:cNvPr id="14" name="Freeform 14">
              <a:extLst>
                <a:ext uri="{FF2B5EF4-FFF2-40B4-BE49-F238E27FC236}">
                  <a16:creationId xmlns:a16="http://schemas.microsoft.com/office/drawing/2014/main" id="{B595DFBF-3371-39EB-6892-9B7A8A6BC18B}"/>
                </a:ext>
              </a:extLst>
            </p:cNvPr>
            <p:cNvSpPr/>
            <p:nvPr/>
          </p:nvSpPr>
          <p:spPr>
            <a:xfrm>
              <a:off x="749059"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2"/>
            </a:solidFill>
          </p:spPr>
          <p:txBody>
            <a:bodyPr/>
            <a:lstStyle/>
            <a:p>
              <a:pPr algn="ctr"/>
              <a:endParaRPr lang="en-US" altLang="zh-HK" sz="1200" dirty="0">
                <a:solidFill>
                  <a:schemeClr val="bg1"/>
                </a:solidFill>
              </a:endParaRPr>
            </a:p>
            <a:p>
              <a:pPr algn="ctr"/>
              <a:endParaRPr lang="en-US" altLang="zh-HK" sz="1200" dirty="0">
                <a:solidFill>
                  <a:schemeClr val="bg1"/>
                </a:solidFill>
              </a:endParaRPr>
            </a:p>
            <a:p>
              <a:pPr algn="ctr"/>
              <a:r>
                <a:rPr lang="en-US" altLang="zh-HK" dirty="0">
                  <a:solidFill>
                    <a:schemeClr val="bg1"/>
                  </a:solidFill>
                </a:rPr>
                <a:t>1</a:t>
              </a:r>
              <a:endParaRPr lang="zh-HK" altLang="en-US" dirty="0">
                <a:solidFill>
                  <a:schemeClr val="bg1"/>
                </a:solidFill>
              </a:endParaRPr>
            </a:p>
          </p:txBody>
        </p:sp>
        <p:grpSp>
          <p:nvGrpSpPr>
            <p:cNvPr id="17" name="群組 16">
              <a:extLst>
                <a:ext uri="{FF2B5EF4-FFF2-40B4-BE49-F238E27FC236}">
                  <a16:creationId xmlns:a16="http://schemas.microsoft.com/office/drawing/2014/main" id="{504AF902-EA9C-4123-B0FB-5E77FC1D083B}"/>
                </a:ext>
              </a:extLst>
            </p:cNvPr>
            <p:cNvGrpSpPr/>
            <p:nvPr/>
          </p:nvGrpSpPr>
          <p:grpSpPr>
            <a:xfrm>
              <a:off x="440450" y="830370"/>
              <a:ext cx="1794464" cy="1099185"/>
              <a:chOff x="2429375" y="896800"/>
              <a:chExt cx="2492688" cy="1526875"/>
            </a:xfrm>
            <a:solidFill>
              <a:schemeClr val="bg2"/>
            </a:solidFill>
          </p:grpSpPr>
          <p:sp>
            <p:nvSpPr>
              <p:cNvPr id="24" name="手繪多邊形 23">
                <a:extLst>
                  <a:ext uri="{FF2B5EF4-FFF2-40B4-BE49-F238E27FC236}">
                    <a16:creationId xmlns:a16="http://schemas.microsoft.com/office/drawing/2014/main" id="{DD157CFB-EEEB-5EC7-E723-244C26759E2A}"/>
                  </a:ext>
                </a:extLst>
              </p:cNvPr>
              <p:cNvSpPr/>
              <p:nvPr/>
            </p:nvSpPr>
            <p:spPr>
              <a:xfrm>
                <a:off x="2429375" y="896800"/>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40" name="Group 7">
                <a:extLst>
                  <a:ext uri="{FF2B5EF4-FFF2-40B4-BE49-F238E27FC236}">
                    <a16:creationId xmlns:a16="http://schemas.microsoft.com/office/drawing/2014/main" id="{EED74420-094E-B40C-35F5-2B921532E629}"/>
                  </a:ext>
                </a:extLst>
              </p:cNvPr>
              <p:cNvGrpSpPr>
                <a:grpSpLocks noChangeAspect="1"/>
              </p:cNvGrpSpPr>
              <p:nvPr/>
            </p:nvGrpSpPr>
            <p:grpSpPr>
              <a:xfrm>
                <a:off x="4356639" y="2043502"/>
                <a:ext cx="565424" cy="380173"/>
                <a:chOff x="0" y="0"/>
                <a:chExt cx="1930400" cy="1297940"/>
              </a:xfrm>
              <a:grpFill/>
            </p:grpSpPr>
            <p:sp>
              <p:nvSpPr>
                <p:cNvPr id="41" name="Freeform 8">
                  <a:extLst>
                    <a:ext uri="{FF2B5EF4-FFF2-40B4-BE49-F238E27FC236}">
                      <a16:creationId xmlns:a16="http://schemas.microsoft.com/office/drawing/2014/main" id="{88229112-DF3D-E15D-2958-109A7F0D6100}"/>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nvGrpSpPr>
            <p:cNvPr id="18" name="群組 17">
              <a:extLst>
                <a:ext uri="{FF2B5EF4-FFF2-40B4-BE49-F238E27FC236}">
                  <a16:creationId xmlns:a16="http://schemas.microsoft.com/office/drawing/2014/main" id="{0EE04060-0DD2-EEE8-FB18-745D437E3B03}"/>
                </a:ext>
              </a:extLst>
            </p:cNvPr>
            <p:cNvGrpSpPr/>
            <p:nvPr/>
          </p:nvGrpSpPr>
          <p:grpSpPr>
            <a:xfrm>
              <a:off x="1973625" y="1097830"/>
              <a:ext cx="1794464" cy="1387043"/>
              <a:chOff x="1973625" y="1097830"/>
              <a:chExt cx="1794464" cy="1387043"/>
            </a:xfrm>
            <a:solidFill>
              <a:schemeClr val="bg2"/>
            </a:solidFill>
          </p:grpSpPr>
          <p:sp>
            <p:nvSpPr>
              <p:cNvPr id="19" name="Freeform 17">
                <a:extLst>
                  <a:ext uri="{FF2B5EF4-FFF2-40B4-BE49-F238E27FC236}">
                    <a16:creationId xmlns:a16="http://schemas.microsoft.com/office/drawing/2014/main" id="{B8E43A61-988E-CC02-1A8B-6551046B127A}"/>
                  </a:ext>
                </a:extLst>
              </p:cNvPr>
              <p:cNvSpPr/>
              <p:nvPr/>
            </p:nvSpPr>
            <p:spPr>
              <a:xfrm>
                <a:off x="2282249"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US" altLang="zh-HK" sz="1200" dirty="0"/>
              </a:p>
              <a:p>
                <a:endParaRPr lang="en-US" altLang="zh-HK" sz="1200" dirty="0"/>
              </a:p>
              <a:p>
                <a:pPr algn="ctr"/>
                <a:r>
                  <a:rPr lang="en-US" altLang="zh-HK" dirty="0">
                    <a:solidFill>
                      <a:schemeClr val="bg1"/>
                    </a:solidFill>
                  </a:rPr>
                  <a:t>2</a:t>
                </a:r>
                <a:endParaRPr lang="en-US" altLang="zh-HK" sz="1400" dirty="0">
                  <a:solidFill>
                    <a:schemeClr val="bg1"/>
                  </a:solidFill>
                </a:endParaRPr>
              </a:p>
            </p:txBody>
          </p:sp>
          <p:grpSp>
            <p:nvGrpSpPr>
              <p:cNvPr id="20" name="群組 19">
                <a:extLst>
                  <a:ext uri="{FF2B5EF4-FFF2-40B4-BE49-F238E27FC236}">
                    <a16:creationId xmlns:a16="http://schemas.microsoft.com/office/drawing/2014/main" id="{30B24866-ACEA-57EB-0FA0-CBADFB0D893E}"/>
                  </a:ext>
                </a:extLst>
              </p:cNvPr>
              <p:cNvGrpSpPr/>
              <p:nvPr/>
            </p:nvGrpSpPr>
            <p:grpSpPr>
              <a:xfrm flipV="1">
                <a:off x="1973625" y="1385690"/>
                <a:ext cx="1794464" cy="1099183"/>
                <a:chOff x="1300229" y="343511"/>
                <a:chExt cx="2492688" cy="1526875"/>
              </a:xfrm>
              <a:grpFill/>
            </p:grpSpPr>
            <p:sp>
              <p:nvSpPr>
                <p:cNvPr id="21" name="手繪多邊形 20">
                  <a:extLst>
                    <a:ext uri="{FF2B5EF4-FFF2-40B4-BE49-F238E27FC236}">
                      <a16:creationId xmlns:a16="http://schemas.microsoft.com/office/drawing/2014/main" id="{4BB6CD5F-12E8-02B8-6542-4D46CC150D06}"/>
                    </a:ext>
                  </a:extLst>
                </p:cNvPr>
                <p:cNvSpPr/>
                <p:nvPr/>
              </p:nvSpPr>
              <p:spPr>
                <a:xfrm>
                  <a:off x="1300229" y="343511"/>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22" name="Group 7">
                  <a:extLst>
                    <a:ext uri="{FF2B5EF4-FFF2-40B4-BE49-F238E27FC236}">
                      <a16:creationId xmlns:a16="http://schemas.microsoft.com/office/drawing/2014/main" id="{4D91EF92-3113-9184-BA34-7391A1E6F80E}"/>
                    </a:ext>
                  </a:extLst>
                </p:cNvPr>
                <p:cNvGrpSpPr>
                  <a:grpSpLocks noChangeAspect="1"/>
                </p:cNvGrpSpPr>
                <p:nvPr/>
              </p:nvGrpSpPr>
              <p:grpSpPr>
                <a:xfrm>
                  <a:off x="3227493" y="1490213"/>
                  <a:ext cx="565424" cy="380173"/>
                  <a:chOff x="0" y="0"/>
                  <a:chExt cx="1930400" cy="1297940"/>
                </a:xfrm>
                <a:grpFill/>
              </p:grpSpPr>
              <p:sp>
                <p:nvSpPr>
                  <p:cNvPr id="23" name="Freeform 8">
                    <a:extLst>
                      <a:ext uri="{FF2B5EF4-FFF2-40B4-BE49-F238E27FC236}">
                        <a16:creationId xmlns:a16="http://schemas.microsoft.com/office/drawing/2014/main" id="{A103F41D-C876-16AD-F6C2-087A66CB4145}"/>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sp>
          <p:nvSpPr>
            <p:cNvPr id="15" name="Freeform 20">
              <a:extLst>
                <a:ext uri="{FF2B5EF4-FFF2-40B4-BE49-F238E27FC236}">
                  <a16:creationId xmlns:a16="http://schemas.microsoft.com/office/drawing/2014/main" id="{8F0153CB-01C4-2E0B-B614-EA19B41C419C}"/>
                </a:ext>
              </a:extLst>
            </p:cNvPr>
            <p:cNvSpPr/>
            <p:nvPr/>
          </p:nvSpPr>
          <p:spPr>
            <a:xfrm>
              <a:off x="3815438" y="1097830"/>
              <a:ext cx="1039608" cy="103960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3E75"/>
            </a:solidFill>
          </p:spPr>
          <p:txBody>
            <a:bodyPr/>
            <a:lstStyle/>
            <a:p>
              <a:endParaRPr lang="en-US" altLang="zh-HK" sz="1200" dirty="0"/>
            </a:p>
            <a:p>
              <a:endParaRPr lang="en-US" altLang="zh-HK" sz="1200" dirty="0"/>
            </a:p>
            <a:p>
              <a:pPr algn="ctr"/>
              <a:r>
                <a:rPr lang="en-US" altLang="zh-HK" dirty="0">
                  <a:solidFill>
                    <a:schemeClr val="bg1"/>
                  </a:solidFill>
                </a:rPr>
                <a:t>3</a:t>
              </a:r>
              <a:endParaRPr lang="zh-HK" altLang="en-US" sz="1400" dirty="0">
                <a:solidFill>
                  <a:schemeClr val="bg1"/>
                </a:solidFill>
              </a:endParaRPr>
            </a:p>
          </p:txBody>
        </p:sp>
        <p:grpSp>
          <p:nvGrpSpPr>
            <p:cNvPr id="16" name="群組 15">
              <a:extLst>
                <a:ext uri="{FF2B5EF4-FFF2-40B4-BE49-F238E27FC236}">
                  <a16:creationId xmlns:a16="http://schemas.microsoft.com/office/drawing/2014/main" id="{A7ABD944-B279-F4CB-50F3-15AEC28A2278}"/>
                </a:ext>
              </a:extLst>
            </p:cNvPr>
            <p:cNvGrpSpPr/>
            <p:nvPr/>
          </p:nvGrpSpPr>
          <p:grpSpPr>
            <a:xfrm>
              <a:off x="3506830" y="849737"/>
              <a:ext cx="1794464" cy="1099185"/>
              <a:chOff x="6688879" y="923703"/>
              <a:chExt cx="2492688" cy="1526875"/>
            </a:xfrm>
            <a:solidFill>
              <a:srgbClr val="0C3E75"/>
            </a:solidFill>
          </p:grpSpPr>
          <p:sp>
            <p:nvSpPr>
              <p:cNvPr id="42" name="手繪多邊形 41">
                <a:extLst>
                  <a:ext uri="{FF2B5EF4-FFF2-40B4-BE49-F238E27FC236}">
                    <a16:creationId xmlns:a16="http://schemas.microsoft.com/office/drawing/2014/main" id="{152412F3-B4F1-0C2E-A87A-041FD1C37532}"/>
                  </a:ext>
                </a:extLst>
              </p:cNvPr>
              <p:cNvSpPr/>
              <p:nvPr/>
            </p:nvSpPr>
            <p:spPr>
              <a:xfrm>
                <a:off x="6688879" y="923703"/>
                <a:ext cx="2301494" cy="1148991"/>
              </a:xfrm>
              <a:custGeom>
                <a:avLst/>
                <a:gdLst>
                  <a:gd name="connsiteX0" fmla="*/ 1150747 w 2301494"/>
                  <a:gd name="connsiteY0" fmla="*/ 0 h 1148991"/>
                  <a:gd name="connsiteX1" fmla="*/ 2295645 w 2301494"/>
                  <a:gd name="connsiteY1" fmla="*/ 1033173 h 1148991"/>
                  <a:gd name="connsiteX2" fmla="*/ 2301494 w 2301494"/>
                  <a:gd name="connsiteY2" fmla="*/ 1148991 h 1148991"/>
                  <a:gd name="connsiteX3" fmla="*/ 2131224 w 2301494"/>
                  <a:gd name="connsiteY3" fmla="*/ 1148991 h 1148991"/>
                  <a:gd name="connsiteX4" fmla="*/ 2126255 w 2301494"/>
                  <a:gd name="connsiteY4" fmla="*/ 1050582 h 1148991"/>
                  <a:gd name="connsiteX5" fmla="*/ 1150747 w 2301494"/>
                  <a:gd name="connsiteY5" fmla="*/ 170270 h 1148991"/>
                  <a:gd name="connsiteX6" fmla="*/ 175240 w 2301494"/>
                  <a:gd name="connsiteY6" fmla="*/ 1050582 h 1148991"/>
                  <a:gd name="connsiteX7" fmla="*/ 170270 w 2301494"/>
                  <a:gd name="connsiteY7" fmla="*/ 1148991 h 1148991"/>
                  <a:gd name="connsiteX8" fmla="*/ 0 w 2301494"/>
                  <a:gd name="connsiteY8" fmla="*/ 1148991 h 1148991"/>
                  <a:gd name="connsiteX9" fmla="*/ 5849 w 2301494"/>
                  <a:gd name="connsiteY9" fmla="*/ 1033173 h 1148991"/>
                  <a:gd name="connsiteX10" fmla="*/ 1150747 w 2301494"/>
                  <a:gd name="connsiteY10" fmla="*/ 0 h 114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1494" h="1148991">
                    <a:moveTo>
                      <a:pt x="1150747" y="0"/>
                    </a:moveTo>
                    <a:cubicBezTo>
                      <a:pt x="1746614" y="0"/>
                      <a:pt x="2236711" y="452856"/>
                      <a:pt x="2295645" y="1033173"/>
                    </a:cubicBezTo>
                    <a:lnTo>
                      <a:pt x="2301494" y="1148991"/>
                    </a:lnTo>
                    <a:lnTo>
                      <a:pt x="2131224" y="1148991"/>
                    </a:lnTo>
                    <a:lnTo>
                      <a:pt x="2126255" y="1050582"/>
                    </a:lnTo>
                    <a:cubicBezTo>
                      <a:pt x="2076040" y="556123"/>
                      <a:pt x="1658455" y="170270"/>
                      <a:pt x="1150747" y="170270"/>
                    </a:cubicBezTo>
                    <a:cubicBezTo>
                      <a:pt x="643039" y="170270"/>
                      <a:pt x="225455" y="556123"/>
                      <a:pt x="175240" y="1050582"/>
                    </a:cubicBezTo>
                    <a:lnTo>
                      <a:pt x="170270" y="1148991"/>
                    </a:lnTo>
                    <a:lnTo>
                      <a:pt x="0" y="1148991"/>
                    </a:lnTo>
                    <a:lnTo>
                      <a:pt x="5849" y="1033173"/>
                    </a:lnTo>
                    <a:cubicBezTo>
                      <a:pt x="64783" y="452856"/>
                      <a:pt x="554881" y="0"/>
                      <a:pt x="1150747" y="0"/>
                    </a:cubicBezTo>
                    <a:close/>
                  </a:path>
                </a:pathLst>
              </a:custGeom>
              <a:grpFill/>
            </p:spPr>
            <p:txBody>
              <a:bodyPr wrap="square">
                <a:noAutofit/>
              </a:bodyPr>
              <a:lstStyle/>
              <a:p>
                <a:endParaRPr lang="zh-HK" altLang="en-US" sz="1200" dirty="0"/>
              </a:p>
            </p:txBody>
          </p:sp>
          <p:grpSp>
            <p:nvGrpSpPr>
              <p:cNvPr id="44" name="Group 7">
                <a:extLst>
                  <a:ext uri="{FF2B5EF4-FFF2-40B4-BE49-F238E27FC236}">
                    <a16:creationId xmlns:a16="http://schemas.microsoft.com/office/drawing/2014/main" id="{9892C705-5667-BA1D-DBEB-3B0C95EE50AA}"/>
                  </a:ext>
                </a:extLst>
              </p:cNvPr>
              <p:cNvGrpSpPr>
                <a:grpSpLocks noChangeAspect="1"/>
              </p:cNvGrpSpPr>
              <p:nvPr/>
            </p:nvGrpSpPr>
            <p:grpSpPr>
              <a:xfrm>
                <a:off x="8616143" y="2070405"/>
                <a:ext cx="565424" cy="380173"/>
                <a:chOff x="0" y="0"/>
                <a:chExt cx="1930400" cy="1297940"/>
              </a:xfrm>
              <a:grpFill/>
            </p:grpSpPr>
            <p:sp>
              <p:nvSpPr>
                <p:cNvPr id="46" name="Freeform 8">
                  <a:extLst>
                    <a:ext uri="{FF2B5EF4-FFF2-40B4-BE49-F238E27FC236}">
                      <a16:creationId xmlns:a16="http://schemas.microsoft.com/office/drawing/2014/main" id="{1729A8AC-55A1-35BB-B792-68E30AC30439}"/>
                    </a:ext>
                  </a:extLst>
                </p:cNvPr>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grpFill/>
              </p:spPr>
              <p:txBody>
                <a:bodyPr/>
                <a:lstStyle/>
                <a:p>
                  <a:endParaRPr lang="zh-HK" altLang="en-US" sz="1200"/>
                </a:p>
              </p:txBody>
            </p:sp>
          </p:grpSp>
        </p:grpSp>
      </p:grpSp>
      <p:pic>
        <p:nvPicPr>
          <p:cNvPr id="52" name="Picture 4" descr="Discord's Branding Guidelines">
            <a:extLst>
              <a:ext uri="{FF2B5EF4-FFF2-40B4-BE49-F238E27FC236}">
                <a16:creationId xmlns:a16="http://schemas.microsoft.com/office/drawing/2014/main" id="{0324AC77-50F3-637D-DE3E-6F0AEBFFB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4466" y="1948771"/>
            <a:ext cx="496956" cy="377333"/>
          </a:xfrm>
          <a:prstGeom prst="rect">
            <a:avLst/>
          </a:prstGeom>
          <a:noFill/>
          <a:extLst>
            <a:ext uri="{909E8E84-426E-40DD-AFC4-6F175D3DCCD1}">
              <a14:hiddenFill xmlns:a14="http://schemas.microsoft.com/office/drawing/2010/main">
                <a:solidFill>
                  <a:srgbClr val="FFFFFF"/>
                </a:solidFill>
              </a14:hiddenFill>
            </a:ext>
          </a:extLst>
        </p:spPr>
      </p:pic>
      <p:sp>
        <p:nvSpPr>
          <p:cNvPr id="55" name="文字方塊 54">
            <a:extLst>
              <a:ext uri="{FF2B5EF4-FFF2-40B4-BE49-F238E27FC236}">
                <a16:creationId xmlns:a16="http://schemas.microsoft.com/office/drawing/2014/main" id="{81CEA9BF-62BA-8ED5-B52C-945CE64F374F}"/>
              </a:ext>
            </a:extLst>
          </p:cNvPr>
          <p:cNvSpPr txBox="1"/>
          <p:nvPr/>
        </p:nvSpPr>
        <p:spPr>
          <a:xfrm>
            <a:off x="872498" y="3361667"/>
            <a:ext cx="5320484" cy="2862322"/>
          </a:xfrm>
          <a:prstGeom prst="rect">
            <a:avLst/>
          </a:prstGeom>
          <a:noFill/>
        </p:spPr>
        <p:txBody>
          <a:bodyPr wrap="square">
            <a:spAutoFit/>
          </a:bodyPr>
          <a:lstStyle/>
          <a:p>
            <a:pPr marL="285750" indent="-285750">
              <a:buFont typeface="Arial" panose="020B0604020202020204" pitchFamily="34" charset="0"/>
              <a:buChar char="•"/>
            </a:pPr>
            <a:r>
              <a:rPr kumimoji="1" lang="en-US" altLang="zh-HK" dirty="0">
                <a:latin typeface="+mj-lt"/>
              </a:rPr>
              <a:t>The scripts are linked with </a:t>
            </a:r>
            <a:r>
              <a:rPr kumimoji="1" lang="en-US" altLang="zh-HK" b="1" dirty="0">
                <a:latin typeface="+mj-lt"/>
              </a:rPr>
              <a:t>discord bots </a:t>
            </a:r>
            <a:r>
              <a:rPr kumimoji="1" lang="en-US" altLang="zh-HK" dirty="0">
                <a:latin typeface="+mj-lt"/>
              </a:rPr>
              <a:t>by its token</a:t>
            </a:r>
          </a:p>
          <a:p>
            <a:pPr marL="285750" indent="-285750">
              <a:buFont typeface="Arial" panose="020B0604020202020204" pitchFamily="34" charset="0"/>
              <a:buChar char="•"/>
            </a:pPr>
            <a:endParaRPr kumimoji="1" lang="en-US" altLang="zh-HK" dirty="0">
              <a:latin typeface="+mj-lt"/>
            </a:endParaRPr>
          </a:p>
          <a:p>
            <a:pPr marL="285750" indent="-285750">
              <a:buFont typeface="Arial" panose="020B0604020202020204" pitchFamily="34" charset="0"/>
              <a:buChar char="•"/>
            </a:pPr>
            <a:r>
              <a:rPr kumimoji="1" lang="en-US" altLang="zh-HK" dirty="0">
                <a:latin typeface="+mj-lt"/>
              </a:rPr>
              <a:t>Information of the strategy would be sent out to the discord channel by the bot </a:t>
            </a:r>
            <a:r>
              <a:rPr kumimoji="1" lang="en-US" altLang="zh-HK" b="1" dirty="0">
                <a:latin typeface="+mj-lt"/>
              </a:rPr>
              <a:t>each day before the market open</a:t>
            </a:r>
            <a:r>
              <a:rPr kumimoji="1" lang="en-US" altLang="zh-HK" dirty="0">
                <a:latin typeface="+mj-lt"/>
              </a:rPr>
              <a:t>.</a:t>
            </a:r>
          </a:p>
          <a:p>
            <a:pPr marL="285750" indent="-285750">
              <a:buFont typeface="Arial" panose="020B0604020202020204" pitchFamily="34" charset="0"/>
              <a:buChar char="•"/>
            </a:pPr>
            <a:endParaRPr kumimoji="1" lang="en-US" altLang="zh-HK" dirty="0">
              <a:latin typeface="+mj-lt"/>
            </a:endParaRPr>
          </a:p>
          <a:p>
            <a:pPr marL="285750" indent="-285750">
              <a:buFont typeface="Arial" panose="020B0604020202020204" pitchFamily="34" charset="0"/>
              <a:buChar char="•"/>
            </a:pPr>
            <a:r>
              <a:rPr kumimoji="1" lang="en-US" altLang="zh-HK" dirty="0">
                <a:latin typeface="+mj-lt"/>
              </a:rPr>
              <a:t>Data Including the market data, strategies’ positions could </a:t>
            </a:r>
            <a:r>
              <a:rPr kumimoji="1" lang="en-US" altLang="zh-HK" b="1" dirty="0">
                <a:latin typeface="+mj-lt"/>
              </a:rPr>
              <a:t>advice</a:t>
            </a:r>
            <a:r>
              <a:rPr kumimoji="1" lang="en-US" altLang="zh-HK" dirty="0">
                <a:latin typeface="+mj-lt"/>
              </a:rPr>
              <a:t> retail investors on their investment decisions</a:t>
            </a:r>
          </a:p>
        </p:txBody>
      </p:sp>
      <p:grpSp>
        <p:nvGrpSpPr>
          <p:cNvPr id="56" name="群組 55">
            <a:extLst>
              <a:ext uri="{FF2B5EF4-FFF2-40B4-BE49-F238E27FC236}">
                <a16:creationId xmlns:a16="http://schemas.microsoft.com/office/drawing/2014/main" id="{5A9F48D9-6385-24F7-BDC1-A83635093AC7}"/>
              </a:ext>
            </a:extLst>
          </p:cNvPr>
          <p:cNvGrpSpPr/>
          <p:nvPr/>
        </p:nvGrpSpPr>
        <p:grpSpPr>
          <a:xfrm>
            <a:off x="414451" y="2714730"/>
            <a:ext cx="4256006" cy="403939"/>
            <a:chOff x="414451" y="2714730"/>
            <a:chExt cx="4256006" cy="403939"/>
          </a:xfrm>
        </p:grpSpPr>
        <p:sp>
          <p:nvSpPr>
            <p:cNvPr id="57" name="文字方塊 56">
              <a:extLst>
                <a:ext uri="{FF2B5EF4-FFF2-40B4-BE49-F238E27FC236}">
                  <a16:creationId xmlns:a16="http://schemas.microsoft.com/office/drawing/2014/main" id="{D4423C99-F9BF-DB64-53D1-065955C68ADF}"/>
                </a:ext>
              </a:extLst>
            </p:cNvPr>
            <p:cNvSpPr txBox="1"/>
            <p:nvPr/>
          </p:nvSpPr>
          <p:spPr>
            <a:xfrm>
              <a:off x="997424" y="2718559"/>
              <a:ext cx="3673033" cy="400110"/>
            </a:xfrm>
            <a:prstGeom prst="rect">
              <a:avLst/>
            </a:prstGeom>
            <a:noFill/>
          </p:spPr>
          <p:txBody>
            <a:bodyPr wrap="square" rtlCol="0">
              <a:spAutoFit/>
            </a:bodyPr>
            <a:lstStyle/>
            <a:p>
              <a:r>
                <a:rPr kumimoji="1" lang="en-US" altLang="zh-HK" sz="2000" b="1" dirty="0"/>
                <a:t>Robo Advising</a:t>
              </a:r>
              <a:endParaRPr kumimoji="1" lang="zh-HK" altLang="en-US" sz="2000" b="1" dirty="0"/>
            </a:p>
          </p:txBody>
        </p:sp>
        <p:grpSp>
          <p:nvGrpSpPr>
            <p:cNvPr id="58" name="群組 57">
              <a:extLst>
                <a:ext uri="{FF2B5EF4-FFF2-40B4-BE49-F238E27FC236}">
                  <a16:creationId xmlns:a16="http://schemas.microsoft.com/office/drawing/2014/main" id="{8E5AAF14-C5BD-EB52-CCDA-B0D7A7B84A59}"/>
                </a:ext>
              </a:extLst>
            </p:cNvPr>
            <p:cNvGrpSpPr/>
            <p:nvPr/>
          </p:nvGrpSpPr>
          <p:grpSpPr>
            <a:xfrm>
              <a:off x="414451" y="2714730"/>
              <a:ext cx="399066" cy="309805"/>
              <a:chOff x="595745" y="1428288"/>
              <a:chExt cx="803373" cy="623681"/>
            </a:xfrm>
          </p:grpSpPr>
          <p:grpSp>
            <p:nvGrpSpPr>
              <p:cNvPr id="59" name="群組 58">
                <a:extLst>
                  <a:ext uri="{FF2B5EF4-FFF2-40B4-BE49-F238E27FC236}">
                    <a16:creationId xmlns:a16="http://schemas.microsoft.com/office/drawing/2014/main" id="{C9A60232-3382-12B3-85CC-5F20EC6F90DD}"/>
                  </a:ext>
                </a:extLst>
              </p:cNvPr>
              <p:cNvGrpSpPr/>
              <p:nvPr/>
            </p:nvGrpSpPr>
            <p:grpSpPr>
              <a:xfrm>
                <a:off x="595745" y="1428288"/>
                <a:ext cx="803373" cy="623681"/>
                <a:chOff x="673735" y="810260"/>
                <a:chExt cx="681355" cy="528955"/>
              </a:xfrm>
              <a:solidFill>
                <a:srgbClr val="0C3E75"/>
              </a:solidFill>
            </p:grpSpPr>
            <p:sp>
              <p:nvSpPr>
                <p:cNvPr id="61" name="图形">
                  <a:extLst>
                    <a:ext uri="{FF2B5EF4-FFF2-40B4-BE49-F238E27FC236}">
                      <a16:creationId xmlns:a16="http://schemas.microsoft.com/office/drawing/2014/main" id="{78402BAA-AC97-9821-783C-9D1CF7045053}"/>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62" name="图形">
                  <a:extLst>
                    <a:ext uri="{FF2B5EF4-FFF2-40B4-BE49-F238E27FC236}">
                      <a16:creationId xmlns:a16="http://schemas.microsoft.com/office/drawing/2014/main" id="{A844A869-3512-A853-D333-978C7242CA0A}"/>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60" name="文字方塊 59">
                <a:extLst>
                  <a:ext uri="{FF2B5EF4-FFF2-40B4-BE49-F238E27FC236}">
                    <a16:creationId xmlns:a16="http://schemas.microsoft.com/office/drawing/2014/main" id="{C78A51A6-A8E4-C745-EFF8-3051289688B3}"/>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pic>
        <p:nvPicPr>
          <p:cNvPr id="3" name="圖片 2" descr="一張含有 文字, 螢幕擷取畫面, 軟體, 多媒體軟體 的圖片&#10;&#10;自動產生的描述">
            <a:extLst>
              <a:ext uri="{FF2B5EF4-FFF2-40B4-BE49-F238E27FC236}">
                <a16:creationId xmlns:a16="http://schemas.microsoft.com/office/drawing/2014/main" id="{B065917F-821B-76DD-2F9F-0A4C4BCE269F}"/>
              </a:ext>
            </a:extLst>
          </p:cNvPr>
          <p:cNvPicPr>
            <a:picLocks noChangeAspect="1"/>
          </p:cNvPicPr>
          <p:nvPr/>
        </p:nvPicPr>
        <p:blipFill>
          <a:blip r:embed="rId4"/>
          <a:stretch>
            <a:fillRect/>
          </a:stretch>
        </p:blipFill>
        <p:spPr>
          <a:xfrm>
            <a:off x="6879306" y="1029256"/>
            <a:ext cx="4766164" cy="5780681"/>
          </a:xfrm>
          <a:prstGeom prst="rect">
            <a:avLst/>
          </a:prstGeom>
        </p:spPr>
      </p:pic>
    </p:spTree>
    <p:extLst>
      <p:ext uri="{BB962C8B-B14F-4D97-AF65-F5344CB8AC3E}">
        <p14:creationId xmlns:p14="http://schemas.microsoft.com/office/powerpoint/2010/main" val="1813503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3EAC0-395A-6378-34B1-060DED712F18}"/>
              </a:ext>
            </a:extLst>
          </p:cNvPr>
          <p:cNvSpPr>
            <a:spLocks noGrp="1"/>
          </p:cNvSpPr>
          <p:nvPr>
            <p:ph type="title"/>
          </p:nvPr>
        </p:nvSpPr>
        <p:spPr/>
        <p:txBody>
          <a:bodyPr/>
          <a:lstStyle/>
          <a:p>
            <a:r>
              <a:rPr kumimoji="1" lang="en-US" altLang="zh-HK" dirty="0"/>
              <a:t>Limitation &amp; Improvement</a:t>
            </a:r>
            <a:endParaRPr kumimoji="1" lang="zh-HK" altLang="en-US" dirty="0"/>
          </a:p>
        </p:txBody>
      </p:sp>
      <p:sp>
        <p:nvSpPr>
          <p:cNvPr id="74" name="手繪多邊形 73">
            <a:extLst>
              <a:ext uri="{FF2B5EF4-FFF2-40B4-BE49-F238E27FC236}">
                <a16:creationId xmlns:a16="http://schemas.microsoft.com/office/drawing/2014/main" id="{5948C8D4-0B0A-4B6C-4E45-1BF401BBD82B}"/>
              </a:ext>
            </a:extLst>
          </p:cNvPr>
          <p:cNvSpPr/>
          <p:nvPr/>
        </p:nvSpPr>
        <p:spPr>
          <a:xfrm flipH="1">
            <a:off x="998844" y="1021196"/>
            <a:ext cx="5452657" cy="1756276"/>
          </a:xfrm>
          <a:custGeom>
            <a:avLst/>
            <a:gdLst>
              <a:gd name="connsiteX0" fmla="*/ 1130198 w 7620000"/>
              <a:gd name="connsiteY0" fmla="*/ 0 h 1828800"/>
              <a:gd name="connsiteX1" fmla="*/ 1143000 w 7620000"/>
              <a:gd name="connsiteY1" fmla="*/ 0 h 1828800"/>
              <a:gd name="connsiteX2" fmla="*/ 1981200 w 7620000"/>
              <a:gd name="connsiteY2" fmla="*/ 0 h 1828800"/>
              <a:gd name="connsiteX3" fmla="*/ 7620000 w 7620000"/>
              <a:gd name="connsiteY3" fmla="*/ 0 h 1828800"/>
              <a:gd name="connsiteX4" fmla="*/ 7620000 w 7620000"/>
              <a:gd name="connsiteY4" fmla="*/ 495300 h 1828800"/>
              <a:gd name="connsiteX5" fmla="*/ 1675105 w 7620000"/>
              <a:gd name="connsiteY5" fmla="*/ 495300 h 1828800"/>
              <a:gd name="connsiteX6" fmla="*/ 851002 w 7620000"/>
              <a:gd name="connsiteY6" fmla="*/ 1828800 h 1828800"/>
              <a:gd name="connsiteX7" fmla="*/ 0 w 7620000"/>
              <a:gd name="connsiteY7"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0" h="1828800">
                <a:moveTo>
                  <a:pt x="1130198" y="0"/>
                </a:moveTo>
                <a:lnTo>
                  <a:pt x="1143000" y="0"/>
                </a:lnTo>
                <a:lnTo>
                  <a:pt x="1981200" y="0"/>
                </a:lnTo>
                <a:lnTo>
                  <a:pt x="7620000" y="0"/>
                </a:lnTo>
                <a:lnTo>
                  <a:pt x="7620000" y="495300"/>
                </a:lnTo>
                <a:lnTo>
                  <a:pt x="1675105" y="495300"/>
                </a:lnTo>
                <a:lnTo>
                  <a:pt x="851002" y="1828800"/>
                </a:lnTo>
                <a:lnTo>
                  <a:pt x="0" y="1828800"/>
                </a:lnTo>
                <a:close/>
              </a:path>
            </a:pathLst>
          </a:custGeom>
          <a:solidFill>
            <a:srgbClr val="90E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
            <a:endParaRPr kumimoji="1" lang="zh-HK" altLang="en-US" dirty="0">
              <a:latin typeface="+mj-lt"/>
            </a:endParaRPr>
          </a:p>
        </p:txBody>
      </p:sp>
      <p:grpSp>
        <p:nvGrpSpPr>
          <p:cNvPr id="76" name="群組 75">
            <a:extLst>
              <a:ext uri="{FF2B5EF4-FFF2-40B4-BE49-F238E27FC236}">
                <a16:creationId xmlns:a16="http://schemas.microsoft.com/office/drawing/2014/main" id="{16F639B7-B281-F838-9322-D891E1F869D1}"/>
              </a:ext>
            </a:extLst>
          </p:cNvPr>
          <p:cNvGrpSpPr/>
          <p:nvPr/>
        </p:nvGrpSpPr>
        <p:grpSpPr>
          <a:xfrm flipH="1">
            <a:off x="5252649" y="1396605"/>
            <a:ext cx="1146811" cy="1146811"/>
            <a:chOff x="8046188" y="2341340"/>
            <a:chExt cx="1295400" cy="1295400"/>
          </a:xfrm>
        </p:grpSpPr>
        <p:sp>
          <p:nvSpPr>
            <p:cNvPr id="77" name="橢圓 76">
              <a:extLst>
                <a:ext uri="{FF2B5EF4-FFF2-40B4-BE49-F238E27FC236}">
                  <a16:creationId xmlns:a16="http://schemas.microsoft.com/office/drawing/2014/main" id="{44D3AA7B-2D16-96F9-634B-1A4AEE4D751C}"/>
                </a:ext>
              </a:extLst>
            </p:cNvPr>
            <p:cNvSpPr/>
            <p:nvPr/>
          </p:nvSpPr>
          <p:spPr>
            <a:xfrm flipH="1">
              <a:off x="8046188" y="2341340"/>
              <a:ext cx="1295400" cy="12954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zh-HK" altLang="en-US">
                <a:latin typeface="+mj-lt"/>
              </a:endParaRPr>
            </a:p>
          </p:txBody>
        </p:sp>
        <p:pic>
          <p:nvPicPr>
            <p:cNvPr id="78" name="圖形 77">
              <a:extLst>
                <a:ext uri="{FF2B5EF4-FFF2-40B4-BE49-F238E27FC236}">
                  <a16:creationId xmlns:a16="http://schemas.microsoft.com/office/drawing/2014/main" id="{151B41F1-E921-4B55-EE0E-E8915BC7A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173695" y="2556891"/>
              <a:ext cx="984481" cy="864298"/>
            </a:xfrm>
            <a:prstGeom prst="rect">
              <a:avLst/>
            </a:prstGeom>
          </p:spPr>
        </p:pic>
      </p:grpSp>
      <p:sp>
        <p:nvSpPr>
          <p:cNvPr id="79" name="文字方塊 78">
            <a:extLst>
              <a:ext uri="{FF2B5EF4-FFF2-40B4-BE49-F238E27FC236}">
                <a16:creationId xmlns:a16="http://schemas.microsoft.com/office/drawing/2014/main" id="{95EA96A4-EBCC-F5F5-6674-454CBB692176}"/>
              </a:ext>
            </a:extLst>
          </p:cNvPr>
          <p:cNvSpPr txBox="1"/>
          <p:nvPr/>
        </p:nvSpPr>
        <p:spPr>
          <a:xfrm>
            <a:off x="1069016" y="999740"/>
            <a:ext cx="3948517" cy="492443"/>
          </a:xfrm>
          <a:prstGeom prst="rect">
            <a:avLst/>
          </a:prstGeom>
          <a:noFill/>
        </p:spPr>
        <p:txBody>
          <a:bodyPr wrap="square" rtlCol="0">
            <a:spAutoFit/>
          </a:bodyPr>
          <a:lstStyle/>
          <a:p>
            <a:r>
              <a:rPr kumimoji="1" lang="en-US" altLang="zh-HK" sz="2600" b="1" dirty="0">
                <a:solidFill>
                  <a:schemeClr val="bg1"/>
                </a:solidFill>
                <a:latin typeface="+mj-lt"/>
              </a:rPr>
              <a:t>Insufficient Backtesting</a:t>
            </a:r>
          </a:p>
        </p:txBody>
      </p:sp>
      <p:sp>
        <p:nvSpPr>
          <p:cNvPr id="84" name="手繪多邊形 83">
            <a:extLst>
              <a:ext uri="{FF2B5EF4-FFF2-40B4-BE49-F238E27FC236}">
                <a16:creationId xmlns:a16="http://schemas.microsoft.com/office/drawing/2014/main" id="{C574EC55-D0AF-4E4E-82B4-1626D6FE8067}"/>
              </a:ext>
            </a:extLst>
          </p:cNvPr>
          <p:cNvSpPr/>
          <p:nvPr/>
        </p:nvSpPr>
        <p:spPr>
          <a:xfrm>
            <a:off x="5091989" y="2968298"/>
            <a:ext cx="5452657" cy="1756276"/>
          </a:xfrm>
          <a:custGeom>
            <a:avLst/>
            <a:gdLst>
              <a:gd name="connsiteX0" fmla="*/ 1130198 w 7620000"/>
              <a:gd name="connsiteY0" fmla="*/ 0 h 1828800"/>
              <a:gd name="connsiteX1" fmla="*/ 1143000 w 7620000"/>
              <a:gd name="connsiteY1" fmla="*/ 0 h 1828800"/>
              <a:gd name="connsiteX2" fmla="*/ 1981200 w 7620000"/>
              <a:gd name="connsiteY2" fmla="*/ 0 h 1828800"/>
              <a:gd name="connsiteX3" fmla="*/ 7620000 w 7620000"/>
              <a:gd name="connsiteY3" fmla="*/ 0 h 1828800"/>
              <a:gd name="connsiteX4" fmla="*/ 7620000 w 7620000"/>
              <a:gd name="connsiteY4" fmla="*/ 495300 h 1828800"/>
              <a:gd name="connsiteX5" fmla="*/ 1675105 w 7620000"/>
              <a:gd name="connsiteY5" fmla="*/ 495300 h 1828800"/>
              <a:gd name="connsiteX6" fmla="*/ 851002 w 7620000"/>
              <a:gd name="connsiteY6" fmla="*/ 1828800 h 1828800"/>
              <a:gd name="connsiteX7" fmla="*/ 0 w 7620000"/>
              <a:gd name="connsiteY7"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0" h="1828800">
                <a:moveTo>
                  <a:pt x="1130198" y="0"/>
                </a:moveTo>
                <a:lnTo>
                  <a:pt x="1143000" y="0"/>
                </a:lnTo>
                <a:lnTo>
                  <a:pt x="1981200" y="0"/>
                </a:lnTo>
                <a:lnTo>
                  <a:pt x="7620000" y="0"/>
                </a:lnTo>
                <a:lnTo>
                  <a:pt x="7620000" y="495300"/>
                </a:lnTo>
                <a:lnTo>
                  <a:pt x="1675105" y="495300"/>
                </a:lnTo>
                <a:lnTo>
                  <a:pt x="851002" y="1828800"/>
                </a:lnTo>
                <a:lnTo>
                  <a:pt x="0" y="1828800"/>
                </a:lnTo>
                <a:close/>
              </a:path>
            </a:pathLst>
          </a:custGeom>
          <a:solidFill>
            <a:srgbClr val="49CAE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
            <a:endParaRPr kumimoji="1" lang="zh-HK" altLang="en-US" dirty="0">
              <a:latin typeface="+mj-lt"/>
            </a:endParaRPr>
          </a:p>
        </p:txBody>
      </p:sp>
      <p:grpSp>
        <p:nvGrpSpPr>
          <p:cNvPr id="85" name="群組 84">
            <a:extLst>
              <a:ext uri="{FF2B5EF4-FFF2-40B4-BE49-F238E27FC236}">
                <a16:creationId xmlns:a16="http://schemas.microsoft.com/office/drawing/2014/main" id="{967C0470-1B40-8854-2CB8-633F8D9F0F0A}"/>
              </a:ext>
            </a:extLst>
          </p:cNvPr>
          <p:cNvGrpSpPr/>
          <p:nvPr/>
        </p:nvGrpSpPr>
        <p:grpSpPr>
          <a:xfrm>
            <a:off x="5144030" y="3343707"/>
            <a:ext cx="1146811" cy="1146811"/>
            <a:chOff x="8046188" y="2341340"/>
            <a:chExt cx="1295400" cy="1295400"/>
          </a:xfrm>
        </p:grpSpPr>
        <p:sp>
          <p:nvSpPr>
            <p:cNvPr id="86" name="橢圓 85">
              <a:extLst>
                <a:ext uri="{FF2B5EF4-FFF2-40B4-BE49-F238E27FC236}">
                  <a16:creationId xmlns:a16="http://schemas.microsoft.com/office/drawing/2014/main" id="{34F3C918-EB96-7B7E-A616-6FF32D96E139}"/>
                </a:ext>
              </a:extLst>
            </p:cNvPr>
            <p:cNvSpPr/>
            <p:nvPr/>
          </p:nvSpPr>
          <p:spPr>
            <a:xfrm flipH="1">
              <a:off x="8046188" y="2341340"/>
              <a:ext cx="1295400" cy="12954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zh-HK" altLang="en-US">
                <a:latin typeface="+mj-lt"/>
              </a:endParaRPr>
            </a:p>
          </p:txBody>
        </p:sp>
        <p:pic>
          <p:nvPicPr>
            <p:cNvPr id="87" name="圖形 86">
              <a:extLst>
                <a:ext uri="{FF2B5EF4-FFF2-40B4-BE49-F238E27FC236}">
                  <a16:creationId xmlns:a16="http://schemas.microsoft.com/office/drawing/2014/main" id="{192C9378-4F97-BBDE-2E91-15045379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173695" y="2556891"/>
              <a:ext cx="984481" cy="864298"/>
            </a:xfrm>
            <a:prstGeom prst="rect">
              <a:avLst/>
            </a:prstGeom>
          </p:spPr>
        </p:pic>
      </p:grpSp>
      <p:sp>
        <p:nvSpPr>
          <p:cNvPr id="89" name="手繪多邊形 88">
            <a:extLst>
              <a:ext uri="{FF2B5EF4-FFF2-40B4-BE49-F238E27FC236}">
                <a16:creationId xmlns:a16="http://schemas.microsoft.com/office/drawing/2014/main" id="{72D3DC3B-B672-693B-9536-EB5197E7E968}"/>
              </a:ext>
            </a:extLst>
          </p:cNvPr>
          <p:cNvSpPr/>
          <p:nvPr/>
        </p:nvSpPr>
        <p:spPr>
          <a:xfrm flipH="1">
            <a:off x="1036555" y="4915400"/>
            <a:ext cx="5452657" cy="1756276"/>
          </a:xfrm>
          <a:custGeom>
            <a:avLst/>
            <a:gdLst>
              <a:gd name="connsiteX0" fmla="*/ 1130198 w 7620000"/>
              <a:gd name="connsiteY0" fmla="*/ 0 h 1828800"/>
              <a:gd name="connsiteX1" fmla="*/ 1143000 w 7620000"/>
              <a:gd name="connsiteY1" fmla="*/ 0 h 1828800"/>
              <a:gd name="connsiteX2" fmla="*/ 1981200 w 7620000"/>
              <a:gd name="connsiteY2" fmla="*/ 0 h 1828800"/>
              <a:gd name="connsiteX3" fmla="*/ 7620000 w 7620000"/>
              <a:gd name="connsiteY3" fmla="*/ 0 h 1828800"/>
              <a:gd name="connsiteX4" fmla="*/ 7620000 w 7620000"/>
              <a:gd name="connsiteY4" fmla="*/ 495300 h 1828800"/>
              <a:gd name="connsiteX5" fmla="*/ 1675105 w 7620000"/>
              <a:gd name="connsiteY5" fmla="*/ 495300 h 1828800"/>
              <a:gd name="connsiteX6" fmla="*/ 851002 w 7620000"/>
              <a:gd name="connsiteY6" fmla="*/ 1828800 h 1828800"/>
              <a:gd name="connsiteX7" fmla="*/ 0 w 7620000"/>
              <a:gd name="connsiteY7"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0" h="1828800">
                <a:moveTo>
                  <a:pt x="1130198" y="0"/>
                </a:moveTo>
                <a:lnTo>
                  <a:pt x="1143000" y="0"/>
                </a:lnTo>
                <a:lnTo>
                  <a:pt x="1981200" y="0"/>
                </a:lnTo>
                <a:lnTo>
                  <a:pt x="7620000" y="0"/>
                </a:lnTo>
                <a:lnTo>
                  <a:pt x="7620000" y="495300"/>
                </a:lnTo>
                <a:lnTo>
                  <a:pt x="1675105" y="495300"/>
                </a:lnTo>
                <a:lnTo>
                  <a:pt x="851002" y="1828800"/>
                </a:lnTo>
                <a:lnTo>
                  <a:pt x="0" y="1828800"/>
                </a:lnTo>
                <a:close/>
              </a:path>
            </a:pathLst>
          </a:custGeom>
          <a:solidFill>
            <a:srgbClr val="0C3E7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
            <a:endParaRPr kumimoji="1" lang="zh-HK" altLang="en-US" dirty="0">
              <a:latin typeface="+mj-lt"/>
            </a:endParaRPr>
          </a:p>
        </p:txBody>
      </p:sp>
      <p:grpSp>
        <p:nvGrpSpPr>
          <p:cNvPr id="90" name="群組 89">
            <a:extLst>
              <a:ext uri="{FF2B5EF4-FFF2-40B4-BE49-F238E27FC236}">
                <a16:creationId xmlns:a16="http://schemas.microsoft.com/office/drawing/2014/main" id="{C44A5C37-6DB6-DC53-910B-7594B19476D1}"/>
              </a:ext>
            </a:extLst>
          </p:cNvPr>
          <p:cNvGrpSpPr/>
          <p:nvPr/>
        </p:nvGrpSpPr>
        <p:grpSpPr>
          <a:xfrm flipH="1">
            <a:off x="5290360" y="5290809"/>
            <a:ext cx="1146811" cy="1146811"/>
            <a:chOff x="8046188" y="2341340"/>
            <a:chExt cx="1295400" cy="1295400"/>
          </a:xfrm>
        </p:grpSpPr>
        <p:sp>
          <p:nvSpPr>
            <p:cNvPr id="91" name="橢圓 90">
              <a:extLst>
                <a:ext uri="{FF2B5EF4-FFF2-40B4-BE49-F238E27FC236}">
                  <a16:creationId xmlns:a16="http://schemas.microsoft.com/office/drawing/2014/main" id="{44B766A1-5CAB-05CC-C30C-64B398031EF1}"/>
                </a:ext>
              </a:extLst>
            </p:cNvPr>
            <p:cNvSpPr/>
            <p:nvPr/>
          </p:nvSpPr>
          <p:spPr>
            <a:xfrm flipH="1">
              <a:off x="8046188" y="2341340"/>
              <a:ext cx="1295400" cy="12954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kumimoji="1" lang="zh-HK" altLang="en-US">
                <a:latin typeface="+mj-lt"/>
              </a:endParaRPr>
            </a:p>
          </p:txBody>
        </p:sp>
        <p:pic>
          <p:nvPicPr>
            <p:cNvPr id="92" name="圖形 91">
              <a:extLst>
                <a:ext uri="{FF2B5EF4-FFF2-40B4-BE49-F238E27FC236}">
                  <a16:creationId xmlns:a16="http://schemas.microsoft.com/office/drawing/2014/main" id="{7B135660-0B9B-175A-D3D0-BB5ADED1D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173695" y="2556891"/>
              <a:ext cx="984481" cy="864298"/>
            </a:xfrm>
            <a:prstGeom prst="rect">
              <a:avLst/>
            </a:prstGeom>
          </p:spPr>
        </p:pic>
      </p:grpSp>
      <p:sp>
        <p:nvSpPr>
          <p:cNvPr id="81" name="文字方塊 80">
            <a:extLst>
              <a:ext uri="{FF2B5EF4-FFF2-40B4-BE49-F238E27FC236}">
                <a16:creationId xmlns:a16="http://schemas.microsoft.com/office/drawing/2014/main" id="{6D742153-DB90-5CA4-50E1-C11E5075F9A6}"/>
              </a:ext>
            </a:extLst>
          </p:cNvPr>
          <p:cNvSpPr txBox="1"/>
          <p:nvPr/>
        </p:nvSpPr>
        <p:spPr>
          <a:xfrm>
            <a:off x="1069016" y="4910746"/>
            <a:ext cx="3971408" cy="492443"/>
          </a:xfrm>
          <a:prstGeom prst="rect">
            <a:avLst/>
          </a:prstGeom>
          <a:noFill/>
        </p:spPr>
        <p:txBody>
          <a:bodyPr wrap="none" rtlCol="0">
            <a:spAutoFit/>
          </a:bodyPr>
          <a:lstStyle/>
          <a:p>
            <a:r>
              <a:rPr kumimoji="1" lang="en-US" altLang="zh-HK" sz="2600" b="1" dirty="0">
                <a:solidFill>
                  <a:schemeClr val="bg1"/>
                </a:solidFill>
                <a:latin typeface="+mj-lt"/>
              </a:rPr>
              <a:t>Lack of Full Automation</a:t>
            </a:r>
            <a:endParaRPr kumimoji="1" lang="zh-HK" altLang="en-US" sz="2600" b="1" dirty="0">
              <a:solidFill>
                <a:schemeClr val="bg1"/>
              </a:solidFill>
              <a:latin typeface="+mj-lt"/>
            </a:endParaRPr>
          </a:p>
        </p:txBody>
      </p:sp>
      <p:sp>
        <p:nvSpPr>
          <p:cNvPr id="80" name="文字方塊 79">
            <a:extLst>
              <a:ext uri="{FF2B5EF4-FFF2-40B4-BE49-F238E27FC236}">
                <a16:creationId xmlns:a16="http://schemas.microsoft.com/office/drawing/2014/main" id="{ADC44E6B-00C7-88F3-53E2-83C4311F24D0}"/>
              </a:ext>
            </a:extLst>
          </p:cNvPr>
          <p:cNvSpPr txBox="1"/>
          <p:nvPr/>
        </p:nvSpPr>
        <p:spPr>
          <a:xfrm>
            <a:off x="6348817" y="2968298"/>
            <a:ext cx="4195829" cy="492443"/>
          </a:xfrm>
          <a:prstGeom prst="rect">
            <a:avLst/>
          </a:prstGeom>
          <a:noFill/>
        </p:spPr>
        <p:txBody>
          <a:bodyPr wrap="none" rtlCol="0">
            <a:spAutoFit/>
          </a:bodyPr>
          <a:lstStyle/>
          <a:p>
            <a:r>
              <a:rPr kumimoji="1" lang="en-US" altLang="zh-HK" sz="2600" b="1" dirty="0">
                <a:solidFill>
                  <a:schemeClr val="bg1"/>
                </a:solidFill>
                <a:latin typeface="+mj-lt"/>
              </a:rPr>
              <a:t>Limited Underlying Asset</a:t>
            </a:r>
            <a:endParaRPr kumimoji="1" lang="zh-HK" altLang="en-US" sz="2600" b="1" dirty="0">
              <a:solidFill>
                <a:schemeClr val="bg1"/>
              </a:solidFill>
              <a:latin typeface="+mj-lt"/>
            </a:endParaRPr>
          </a:p>
        </p:txBody>
      </p:sp>
      <p:sp>
        <p:nvSpPr>
          <p:cNvPr id="93" name="文字方塊 92">
            <a:extLst>
              <a:ext uri="{FF2B5EF4-FFF2-40B4-BE49-F238E27FC236}">
                <a16:creationId xmlns:a16="http://schemas.microsoft.com/office/drawing/2014/main" id="{F4516393-83C2-AF62-3211-82570E38267F}"/>
              </a:ext>
            </a:extLst>
          </p:cNvPr>
          <p:cNvSpPr txBox="1"/>
          <p:nvPr/>
        </p:nvSpPr>
        <p:spPr>
          <a:xfrm>
            <a:off x="991238" y="1559547"/>
            <a:ext cx="4261411" cy="1200329"/>
          </a:xfrm>
          <a:prstGeom prst="rect">
            <a:avLst/>
          </a:prstGeom>
          <a:noFill/>
        </p:spPr>
        <p:txBody>
          <a:bodyPr wrap="square" rtlCol="0">
            <a:spAutoFit/>
          </a:bodyPr>
          <a:lstStyle/>
          <a:p>
            <a:r>
              <a:rPr kumimoji="1" lang="en-US" altLang="zh-HK" b="1" dirty="0">
                <a:solidFill>
                  <a:srgbClr val="C00000"/>
                </a:solidFill>
                <a:latin typeface="+mj-lt"/>
              </a:rPr>
              <a:t>Only one sample</a:t>
            </a:r>
            <a:r>
              <a:rPr kumimoji="1" lang="en-US" altLang="zh-HK" b="1" dirty="0">
                <a:latin typeface="+mj-lt"/>
              </a:rPr>
              <a:t> </a:t>
            </a:r>
            <a:r>
              <a:rPr kumimoji="1" lang="en-US" altLang="zh-HK" dirty="0">
                <a:latin typeface="+mj-lt"/>
              </a:rPr>
              <a:t>for backtesting and hyperparameter optimization has been carried out. There is a potential risk of overfitting, even the result is promising</a:t>
            </a:r>
            <a:endParaRPr kumimoji="1" lang="zh-HK" altLang="en-US" dirty="0">
              <a:latin typeface="+mj-lt"/>
            </a:endParaRPr>
          </a:p>
        </p:txBody>
      </p:sp>
      <p:sp>
        <p:nvSpPr>
          <p:cNvPr id="94" name="文字方塊 93">
            <a:extLst>
              <a:ext uri="{FF2B5EF4-FFF2-40B4-BE49-F238E27FC236}">
                <a16:creationId xmlns:a16="http://schemas.microsoft.com/office/drawing/2014/main" id="{AE9F97FB-D1F4-288D-0B19-DCD78B7A27B7}"/>
              </a:ext>
            </a:extLst>
          </p:cNvPr>
          <p:cNvSpPr txBox="1"/>
          <p:nvPr/>
        </p:nvSpPr>
        <p:spPr>
          <a:xfrm>
            <a:off x="6489212" y="3518775"/>
            <a:ext cx="4352522" cy="1200329"/>
          </a:xfrm>
          <a:prstGeom prst="rect">
            <a:avLst/>
          </a:prstGeom>
          <a:noFill/>
        </p:spPr>
        <p:txBody>
          <a:bodyPr wrap="square" rtlCol="0">
            <a:spAutoFit/>
          </a:bodyPr>
          <a:lstStyle/>
          <a:p>
            <a:r>
              <a:rPr kumimoji="1" lang="en-US" altLang="zh-HK" dirty="0">
                <a:latin typeface="+mj-lt"/>
              </a:rPr>
              <a:t>The strategy has been applied </a:t>
            </a:r>
            <a:r>
              <a:rPr kumimoji="1" lang="en-US" altLang="zh-HK" b="1" dirty="0">
                <a:solidFill>
                  <a:srgbClr val="C00000"/>
                </a:solidFill>
                <a:latin typeface="+mj-lt"/>
              </a:rPr>
              <a:t>only</a:t>
            </a:r>
            <a:r>
              <a:rPr kumimoji="1" lang="en-US" altLang="zh-HK" dirty="0">
                <a:latin typeface="+mj-lt"/>
              </a:rPr>
              <a:t> to the S&amp;P 500 Index (SPX) which may not sufficiently capture broader market dynamics.</a:t>
            </a:r>
            <a:endParaRPr kumimoji="1" lang="zh-HK" altLang="en-US" dirty="0">
              <a:latin typeface="+mj-lt"/>
            </a:endParaRPr>
          </a:p>
        </p:txBody>
      </p:sp>
      <p:sp>
        <p:nvSpPr>
          <p:cNvPr id="95" name="文字方塊 94">
            <a:extLst>
              <a:ext uri="{FF2B5EF4-FFF2-40B4-BE49-F238E27FC236}">
                <a16:creationId xmlns:a16="http://schemas.microsoft.com/office/drawing/2014/main" id="{871B872E-B4E1-C12C-808C-644ADB898EB2}"/>
              </a:ext>
            </a:extLst>
          </p:cNvPr>
          <p:cNvSpPr txBox="1"/>
          <p:nvPr/>
        </p:nvSpPr>
        <p:spPr>
          <a:xfrm>
            <a:off x="991238" y="5458739"/>
            <a:ext cx="4169303" cy="1200329"/>
          </a:xfrm>
          <a:prstGeom prst="rect">
            <a:avLst/>
          </a:prstGeom>
          <a:noFill/>
        </p:spPr>
        <p:txBody>
          <a:bodyPr wrap="square" rtlCol="0">
            <a:spAutoFit/>
          </a:bodyPr>
          <a:lstStyle/>
          <a:p>
            <a:r>
              <a:rPr lang="en-US" altLang="zh-HK" sz="1800" dirty="0">
                <a:effectLst/>
                <a:latin typeface="+mj-lt"/>
                <a:ea typeface="新細明體" panose="02020500000000000000" pitchFamily="18" charset="-120"/>
              </a:rPr>
              <a:t>It requires </a:t>
            </a:r>
            <a:r>
              <a:rPr lang="en-US" altLang="zh-HK" sz="1800" b="1" dirty="0">
                <a:solidFill>
                  <a:srgbClr val="C00000"/>
                </a:solidFill>
                <a:effectLst/>
                <a:latin typeface="+mj-lt"/>
                <a:ea typeface="新細明體" panose="02020500000000000000" pitchFamily="18" charset="-120"/>
              </a:rPr>
              <a:t>manual force</a:t>
            </a:r>
            <a:r>
              <a:rPr lang="en-US" altLang="zh-HK" sz="1800" dirty="0">
                <a:effectLst/>
                <a:latin typeface="+mj-lt"/>
                <a:ea typeface="新細明體" panose="02020500000000000000" pitchFamily="18" charset="-120"/>
              </a:rPr>
              <a:t> to initiate the run</a:t>
            </a:r>
            <a:r>
              <a:rPr lang="en-US" altLang="zh-HK" sz="1800" dirty="0">
                <a:latin typeface="+mj-lt"/>
                <a:ea typeface="新細明體" panose="02020500000000000000" pitchFamily="18" charset="-120"/>
              </a:rPr>
              <a:t>, even the </a:t>
            </a:r>
            <a:r>
              <a:rPr lang="en-US" altLang="zh-HK" sz="1800" dirty="0">
                <a:effectLst/>
                <a:latin typeface="+mj-lt"/>
                <a:ea typeface="新細明體" panose="02020500000000000000" pitchFamily="18" charset="-120"/>
              </a:rPr>
              <a:t>script successfully automates data scraping, signal generation, and </a:t>
            </a:r>
            <a:r>
              <a:rPr lang="en-US" altLang="zh-HK" sz="1800" dirty="0" err="1">
                <a:effectLst/>
                <a:latin typeface="+mj-lt"/>
                <a:ea typeface="新細明體" panose="02020500000000000000" pitchFamily="18" charset="-120"/>
              </a:rPr>
              <a:t>robo</a:t>
            </a:r>
            <a:r>
              <a:rPr lang="en-US" altLang="zh-HK" sz="1800" dirty="0">
                <a:effectLst/>
                <a:latin typeface="+mj-lt"/>
                <a:ea typeface="新細明體" panose="02020500000000000000" pitchFamily="18" charset="-120"/>
              </a:rPr>
              <a:t>-advising process.</a:t>
            </a:r>
            <a:endParaRPr kumimoji="1" lang="zh-HK" altLang="en-US" dirty="0">
              <a:latin typeface="+mj-lt"/>
            </a:endParaRPr>
          </a:p>
        </p:txBody>
      </p:sp>
      <p:sp>
        <p:nvSpPr>
          <p:cNvPr id="97" name="文字方塊 96">
            <a:extLst>
              <a:ext uri="{FF2B5EF4-FFF2-40B4-BE49-F238E27FC236}">
                <a16:creationId xmlns:a16="http://schemas.microsoft.com/office/drawing/2014/main" id="{630E8B28-0DC6-6A3F-99DD-67EC33B30BCA}"/>
              </a:ext>
            </a:extLst>
          </p:cNvPr>
          <p:cNvSpPr txBox="1"/>
          <p:nvPr/>
        </p:nvSpPr>
        <p:spPr>
          <a:xfrm>
            <a:off x="6561834" y="1546516"/>
            <a:ext cx="4279900" cy="1200329"/>
          </a:xfrm>
          <a:prstGeom prst="rect">
            <a:avLst/>
          </a:prstGeom>
          <a:noFill/>
        </p:spPr>
        <p:txBody>
          <a:bodyPr wrap="square">
            <a:spAutoFit/>
          </a:bodyPr>
          <a:lstStyle/>
          <a:p>
            <a:r>
              <a:rPr lang="en-US" altLang="zh-HK" b="1" dirty="0">
                <a:solidFill>
                  <a:schemeClr val="accent3"/>
                </a:solidFill>
                <a:latin typeface="+mj-lt"/>
                <a:ea typeface="BM JUA OTF" panose="02020603020101020101" pitchFamily="18" charset="-127"/>
              </a:rPr>
              <a:t>A</a:t>
            </a:r>
            <a:r>
              <a:rPr lang="zh-HK" altLang="en-US" b="1" dirty="0">
                <a:solidFill>
                  <a:schemeClr val="accent3"/>
                </a:solidFill>
                <a:latin typeface="+mj-lt"/>
              </a:rPr>
              <a:t>dditional backtesting</a:t>
            </a:r>
            <a:r>
              <a:rPr lang="zh-HK" altLang="en-US" dirty="0">
                <a:latin typeface="+mj-lt"/>
              </a:rPr>
              <a:t> using rolling-walk sampling </a:t>
            </a:r>
            <a:r>
              <a:rPr lang="en-US" altLang="zh-HK" dirty="0">
                <a:latin typeface="+mj-lt"/>
                <a:ea typeface="BM JUA OTF" panose="02020603020101020101" pitchFamily="18" charset="-127"/>
              </a:rPr>
              <a:t>or </a:t>
            </a:r>
            <a:r>
              <a:rPr lang="zh-HK" altLang="en-US" dirty="0">
                <a:latin typeface="+mj-lt"/>
              </a:rPr>
              <a:t>multiple randomized sampling to enhance model robustness and reduce the risk of overfitting.</a:t>
            </a:r>
          </a:p>
        </p:txBody>
      </p:sp>
      <p:sp>
        <p:nvSpPr>
          <p:cNvPr id="102" name="文字方塊 101">
            <a:extLst>
              <a:ext uri="{FF2B5EF4-FFF2-40B4-BE49-F238E27FC236}">
                <a16:creationId xmlns:a16="http://schemas.microsoft.com/office/drawing/2014/main" id="{684A3982-BB0C-A95F-8B69-045B1B57165D}"/>
              </a:ext>
            </a:extLst>
          </p:cNvPr>
          <p:cNvSpPr txBox="1"/>
          <p:nvPr/>
        </p:nvSpPr>
        <p:spPr>
          <a:xfrm>
            <a:off x="1862667" y="3578578"/>
            <a:ext cx="184731" cy="369332"/>
          </a:xfrm>
          <a:prstGeom prst="rect">
            <a:avLst/>
          </a:prstGeom>
          <a:noFill/>
        </p:spPr>
        <p:txBody>
          <a:bodyPr wrap="none" rtlCol="0">
            <a:spAutoFit/>
          </a:bodyPr>
          <a:lstStyle/>
          <a:p>
            <a:endParaRPr kumimoji="1" lang="zh-HK" altLang="en-US" dirty="0"/>
          </a:p>
        </p:txBody>
      </p:sp>
      <p:sp>
        <p:nvSpPr>
          <p:cNvPr id="103" name="文字方塊 102">
            <a:extLst>
              <a:ext uri="{FF2B5EF4-FFF2-40B4-BE49-F238E27FC236}">
                <a16:creationId xmlns:a16="http://schemas.microsoft.com/office/drawing/2014/main" id="{DE3E9374-EAE9-7062-BC90-993950373EBD}"/>
              </a:ext>
            </a:extLst>
          </p:cNvPr>
          <p:cNvSpPr txBox="1"/>
          <p:nvPr/>
        </p:nvSpPr>
        <p:spPr>
          <a:xfrm>
            <a:off x="991239" y="3519617"/>
            <a:ext cx="4049186" cy="1200329"/>
          </a:xfrm>
          <a:prstGeom prst="rect">
            <a:avLst/>
          </a:prstGeom>
          <a:noFill/>
        </p:spPr>
        <p:txBody>
          <a:bodyPr wrap="square" rtlCol="0">
            <a:spAutoFit/>
          </a:bodyPr>
          <a:lstStyle/>
          <a:p>
            <a:r>
              <a:rPr lang="zh-HK" altLang="en-US" dirty="0">
                <a:latin typeface="+mj-lt"/>
                <a:ea typeface="+mj-ea"/>
              </a:rPr>
              <a:t>Apply the trading strategy to </a:t>
            </a:r>
            <a:r>
              <a:rPr lang="zh-HK" altLang="en-US" b="1" dirty="0">
                <a:solidFill>
                  <a:schemeClr val="accent3"/>
                </a:solidFill>
                <a:latin typeface="+mj-lt"/>
                <a:ea typeface="+mj-ea"/>
              </a:rPr>
              <a:t>other underlying assets</a:t>
            </a:r>
            <a:r>
              <a:rPr lang="zh-HK" altLang="en-US" dirty="0">
                <a:latin typeface="+mj-lt"/>
                <a:ea typeface="+mj-ea"/>
              </a:rPr>
              <a:t> such as commodities, interest rates, forex, and cryptocurrencies</a:t>
            </a:r>
          </a:p>
        </p:txBody>
      </p:sp>
      <p:sp>
        <p:nvSpPr>
          <p:cNvPr id="4" name="文字方塊 3">
            <a:extLst>
              <a:ext uri="{FF2B5EF4-FFF2-40B4-BE49-F238E27FC236}">
                <a16:creationId xmlns:a16="http://schemas.microsoft.com/office/drawing/2014/main" id="{9555BA4B-02E4-C9C5-61B6-14FCB344FBAB}"/>
              </a:ext>
            </a:extLst>
          </p:cNvPr>
          <p:cNvSpPr txBox="1"/>
          <p:nvPr/>
        </p:nvSpPr>
        <p:spPr>
          <a:xfrm>
            <a:off x="6619031" y="5458739"/>
            <a:ext cx="3785223" cy="1200329"/>
          </a:xfrm>
          <a:prstGeom prst="rect">
            <a:avLst/>
          </a:prstGeom>
          <a:noFill/>
        </p:spPr>
        <p:txBody>
          <a:bodyPr wrap="square">
            <a:spAutoFit/>
          </a:bodyPr>
          <a:lstStyle/>
          <a:p>
            <a:r>
              <a:rPr lang="en-US" altLang="zh-HK" sz="1800" dirty="0">
                <a:effectLst/>
                <a:latin typeface="+mj-lt"/>
                <a:ea typeface="新細明體" panose="02020500000000000000" pitchFamily="18" charset="-120"/>
              </a:rPr>
              <a:t>Implement full automation using </a:t>
            </a:r>
            <a:r>
              <a:rPr lang="en-US" altLang="zh-HK" sz="1800" b="1" dirty="0">
                <a:solidFill>
                  <a:schemeClr val="accent3"/>
                </a:solidFill>
                <a:effectLst/>
                <a:latin typeface="+mj-lt"/>
                <a:ea typeface="新細明體" panose="02020500000000000000" pitchFamily="18" charset="-120"/>
              </a:rPr>
              <a:t>job schedular in cloud services </a:t>
            </a:r>
            <a:r>
              <a:rPr lang="en-US" altLang="zh-HK" sz="1800" dirty="0">
                <a:effectLst/>
                <a:latin typeface="+mj-lt"/>
                <a:ea typeface="新細明體" panose="02020500000000000000" pitchFamily="18" charset="-120"/>
              </a:rPr>
              <a:t>to run the job automatically every day.</a:t>
            </a:r>
            <a:r>
              <a:rPr lang="zh-TW" altLang="zh-HK" dirty="0">
                <a:effectLst/>
                <a:latin typeface="+mj-lt"/>
              </a:rPr>
              <a:t> </a:t>
            </a:r>
            <a:endParaRPr lang="zh-HK" altLang="en-US" dirty="0">
              <a:latin typeface="+mj-lt"/>
            </a:endParaRPr>
          </a:p>
        </p:txBody>
      </p:sp>
    </p:spTree>
    <p:extLst>
      <p:ext uri="{BB962C8B-B14F-4D97-AF65-F5344CB8AC3E}">
        <p14:creationId xmlns:p14="http://schemas.microsoft.com/office/powerpoint/2010/main" val="2880700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3E6016-8C30-E1CD-E7EE-E4805ABF197D}"/>
              </a:ext>
            </a:extLst>
          </p:cNvPr>
          <p:cNvSpPr>
            <a:spLocks noGrp="1"/>
          </p:cNvSpPr>
          <p:nvPr>
            <p:ph type="title"/>
          </p:nvPr>
        </p:nvSpPr>
        <p:spPr/>
        <p:txBody>
          <a:bodyPr/>
          <a:lstStyle/>
          <a:p>
            <a:r>
              <a:rPr kumimoji="1" lang="en-US" altLang="zh-HK" dirty="0"/>
              <a:t>Conclusion</a:t>
            </a:r>
            <a:endParaRPr kumimoji="1" lang="zh-HK" altLang="en-US" dirty="0"/>
          </a:p>
        </p:txBody>
      </p:sp>
      <p:grpSp>
        <p:nvGrpSpPr>
          <p:cNvPr id="53" name="群組 52">
            <a:extLst>
              <a:ext uri="{FF2B5EF4-FFF2-40B4-BE49-F238E27FC236}">
                <a16:creationId xmlns:a16="http://schemas.microsoft.com/office/drawing/2014/main" id="{295A4093-751F-40E1-5AC5-AC1BB53AC68B}"/>
              </a:ext>
            </a:extLst>
          </p:cNvPr>
          <p:cNvGrpSpPr/>
          <p:nvPr/>
        </p:nvGrpSpPr>
        <p:grpSpPr>
          <a:xfrm>
            <a:off x="153391" y="1035172"/>
            <a:ext cx="3864851" cy="2958854"/>
            <a:chOff x="186644" y="1287592"/>
            <a:chExt cx="3864851" cy="2958854"/>
          </a:xfrm>
        </p:grpSpPr>
        <p:sp>
          <p:nvSpPr>
            <p:cNvPr id="34" name="圓角矩形 33">
              <a:extLst>
                <a:ext uri="{FF2B5EF4-FFF2-40B4-BE49-F238E27FC236}">
                  <a16:creationId xmlns:a16="http://schemas.microsoft.com/office/drawing/2014/main" id="{645B711C-14F0-3CDA-31CF-5853C63BB741}"/>
                </a:ext>
              </a:extLst>
            </p:cNvPr>
            <p:cNvSpPr/>
            <p:nvPr/>
          </p:nvSpPr>
          <p:spPr>
            <a:xfrm>
              <a:off x="186644" y="2248127"/>
              <a:ext cx="3864851" cy="1998319"/>
            </a:xfrm>
            <a:prstGeom prst="roundRect">
              <a:avLst/>
            </a:prstGeom>
            <a:solidFill>
              <a:srgbClr val="49CAE5">
                <a:alpha val="99000"/>
              </a:srgbClr>
            </a:solidFill>
          </p:spPr>
          <p:txBody>
            <a:bodyPr rtlCol="0" anchor="ctr"/>
            <a:lstStyle/>
            <a:p>
              <a:pPr algn="l"/>
              <a:endParaRPr kumimoji="1" lang="zh-HK" altLang="en-US" sz="1200" dirty="0"/>
            </a:p>
          </p:txBody>
        </p:sp>
        <p:grpSp>
          <p:nvGrpSpPr>
            <p:cNvPr id="37" name="群組 36">
              <a:extLst>
                <a:ext uri="{FF2B5EF4-FFF2-40B4-BE49-F238E27FC236}">
                  <a16:creationId xmlns:a16="http://schemas.microsoft.com/office/drawing/2014/main" id="{52072DF0-D78D-76BC-E57B-830A1F3F58DC}"/>
                </a:ext>
              </a:extLst>
            </p:cNvPr>
            <p:cNvGrpSpPr/>
            <p:nvPr/>
          </p:nvGrpSpPr>
          <p:grpSpPr>
            <a:xfrm>
              <a:off x="1191068" y="1287592"/>
              <a:ext cx="1744439" cy="1696786"/>
              <a:chOff x="1888835" y="1317325"/>
              <a:chExt cx="1744439" cy="1696786"/>
            </a:xfrm>
          </p:grpSpPr>
          <p:sp>
            <p:nvSpPr>
              <p:cNvPr id="16" name="Freeform 7">
                <a:extLst>
                  <a:ext uri="{FF2B5EF4-FFF2-40B4-BE49-F238E27FC236}">
                    <a16:creationId xmlns:a16="http://schemas.microsoft.com/office/drawing/2014/main" id="{6BC4190C-D5BA-064B-45C2-D4CA52662778}"/>
                  </a:ext>
                </a:extLst>
              </p:cNvPr>
              <p:cNvSpPr/>
              <p:nvPr/>
            </p:nvSpPr>
            <p:spPr>
              <a:xfrm>
                <a:off x="1888835" y="1317325"/>
                <a:ext cx="1744439" cy="169678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49CAE5"/>
                </a:solidFill>
                <a:prstDash val="solid"/>
                <a:miter/>
              </a:ln>
            </p:spPr>
            <p:txBody>
              <a:bodyPr/>
              <a:lstStyle/>
              <a:p>
                <a:endParaRPr lang="zh-HK" altLang="en-US" dirty="0"/>
              </a:p>
            </p:txBody>
          </p:sp>
          <p:sp>
            <p:nvSpPr>
              <p:cNvPr id="22" name="TextBox 8">
                <a:extLst>
                  <a:ext uri="{FF2B5EF4-FFF2-40B4-BE49-F238E27FC236}">
                    <a16:creationId xmlns:a16="http://schemas.microsoft.com/office/drawing/2014/main" id="{118DA6A3-BCAE-64D8-6DFD-D7F99EE3D709}"/>
                  </a:ext>
                </a:extLst>
              </p:cNvPr>
              <p:cNvSpPr txBox="1"/>
              <p:nvPr/>
            </p:nvSpPr>
            <p:spPr>
              <a:xfrm>
                <a:off x="2052376" y="1734893"/>
                <a:ext cx="1417357" cy="1120144"/>
              </a:xfrm>
              <a:prstGeom prst="rect">
                <a:avLst/>
              </a:prstGeom>
            </p:spPr>
            <p:txBody>
              <a:bodyPr lIns="0" tIns="0" rIns="0" bIns="0" rtlCol="0" anchor="ctr"/>
              <a:lstStyle/>
              <a:p>
                <a:pPr algn="ctr">
                  <a:lnSpc>
                    <a:spcPts val="6699"/>
                  </a:lnSpc>
                </a:pPr>
                <a:r>
                  <a:rPr lang="en-US" altLang="zh-TW" sz="6699" dirty="0">
                    <a:solidFill>
                      <a:srgbClr val="49CAE5"/>
                    </a:solidFill>
                    <a:latin typeface="Aileron Ultra-Bold"/>
                  </a:rPr>
                  <a:t>1</a:t>
                </a:r>
                <a:endParaRPr lang="en-US" sz="6699" dirty="0">
                  <a:solidFill>
                    <a:srgbClr val="49CAE5"/>
                  </a:solidFill>
                  <a:latin typeface="Aileron Ultra-Bold"/>
                </a:endParaRPr>
              </a:p>
            </p:txBody>
          </p:sp>
        </p:grpSp>
        <p:sp>
          <p:nvSpPr>
            <p:cNvPr id="46" name="文字方塊 45">
              <a:extLst>
                <a:ext uri="{FF2B5EF4-FFF2-40B4-BE49-F238E27FC236}">
                  <a16:creationId xmlns:a16="http://schemas.microsoft.com/office/drawing/2014/main" id="{297D39A4-AA77-E936-1CCF-A07AFFC10182}"/>
                </a:ext>
              </a:extLst>
            </p:cNvPr>
            <p:cNvSpPr txBox="1"/>
            <p:nvPr/>
          </p:nvSpPr>
          <p:spPr>
            <a:xfrm>
              <a:off x="186645" y="3019513"/>
              <a:ext cx="3798156" cy="1200329"/>
            </a:xfrm>
            <a:prstGeom prst="rect">
              <a:avLst/>
            </a:prstGeom>
            <a:noFill/>
          </p:spPr>
          <p:txBody>
            <a:bodyPr wrap="square">
              <a:spAutoFit/>
            </a:bodyPr>
            <a:lstStyle/>
            <a:p>
              <a:pPr algn="ctr"/>
              <a:r>
                <a:rPr lang="en-US" altLang="zh-HK" sz="2400" b="1" dirty="0">
                  <a:solidFill>
                    <a:schemeClr val="bg1"/>
                  </a:solidFill>
                  <a:latin typeface="Arial" panose="020B0604020202020204" pitchFamily="34" charset="0"/>
                  <a:ea typeface="新細明體" panose="02020500000000000000" pitchFamily="18" charset="-120"/>
                  <a:cs typeface="Arial" panose="020B0604020202020204" pitchFamily="34" charset="0"/>
                </a:rPr>
                <a:t>Importance of Professional Institution Sentiment </a:t>
              </a:r>
              <a:endParaRPr lang="en-US" altLang="zh-HK" sz="2400" b="1" dirty="0">
                <a:solidFill>
                  <a:schemeClr val="bg1"/>
                </a:solidFill>
                <a:effectLst/>
                <a:latin typeface="Arial" panose="020B0604020202020204" pitchFamily="34" charset="0"/>
                <a:ea typeface="新細明體" panose="02020500000000000000" pitchFamily="18" charset="-120"/>
                <a:cs typeface="Arial" panose="020B0604020202020204" pitchFamily="34" charset="0"/>
              </a:endParaRPr>
            </a:p>
          </p:txBody>
        </p:sp>
      </p:grpSp>
      <p:grpSp>
        <p:nvGrpSpPr>
          <p:cNvPr id="52" name="群組 51">
            <a:extLst>
              <a:ext uri="{FF2B5EF4-FFF2-40B4-BE49-F238E27FC236}">
                <a16:creationId xmlns:a16="http://schemas.microsoft.com/office/drawing/2014/main" id="{F8E4CB2C-7B9E-EB55-9AE8-B18D25CD4A56}"/>
              </a:ext>
            </a:extLst>
          </p:cNvPr>
          <p:cNvGrpSpPr/>
          <p:nvPr/>
        </p:nvGrpSpPr>
        <p:grpSpPr>
          <a:xfrm>
            <a:off x="4163667" y="1034419"/>
            <a:ext cx="3864854" cy="2959607"/>
            <a:chOff x="4163571" y="1333677"/>
            <a:chExt cx="3864854" cy="2959607"/>
          </a:xfrm>
        </p:grpSpPr>
        <p:sp>
          <p:nvSpPr>
            <p:cNvPr id="43" name="圓角矩形 42">
              <a:extLst>
                <a:ext uri="{FF2B5EF4-FFF2-40B4-BE49-F238E27FC236}">
                  <a16:creationId xmlns:a16="http://schemas.microsoft.com/office/drawing/2014/main" id="{A99D39FD-E04B-21BF-95D4-6DE8737D7CAC}"/>
                </a:ext>
              </a:extLst>
            </p:cNvPr>
            <p:cNvSpPr/>
            <p:nvPr/>
          </p:nvSpPr>
          <p:spPr>
            <a:xfrm>
              <a:off x="4163574" y="2294965"/>
              <a:ext cx="3864851" cy="1998319"/>
            </a:xfrm>
            <a:prstGeom prst="roundRect">
              <a:avLst/>
            </a:prstGeom>
            <a:solidFill>
              <a:srgbClr val="2081BC"/>
            </a:solidFill>
          </p:spPr>
          <p:txBody>
            <a:bodyPr rtlCol="0" anchor="ctr"/>
            <a:lstStyle/>
            <a:p>
              <a:pPr algn="l"/>
              <a:endParaRPr kumimoji="1" lang="zh-HK" altLang="en-US" sz="1200" dirty="0"/>
            </a:p>
          </p:txBody>
        </p:sp>
        <p:grpSp>
          <p:nvGrpSpPr>
            <p:cNvPr id="38" name="群組 37">
              <a:extLst>
                <a:ext uri="{FF2B5EF4-FFF2-40B4-BE49-F238E27FC236}">
                  <a16:creationId xmlns:a16="http://schemas.microsoft.com/office/drawing/2014/main" id="{27408A68-41D3-5168-38E4-4F65496294D7}"/>
                </a:ext>
              </a:extLst>
            </p:cNvPr>
            <p:cNvGrpSpPr/>
            <p:nvPr/>
          </p:nvGrpSpPr>
          <p:grpSpPr>
            <a:xfrm>
              <a:off x="5223779" y="1333677"/>
              <a:ext cx="1744439" cy="1696786"/>
              <a:chOff x="4763191" y="1317325"/>
              <a:chExt cx="1744439" cy="1696786"/>
            </a:xfrm>
          </p:grpSpPr>
          <p:sp>
            <p:nvSpPr>
              <p:cNvPr id="25" name="Freeform 10">
                <a:extLst>
                  <a:ext uri="{FF2B5EF4-FFF2-40B4-BE49-F238E27FC236}">
                    <a16:creationId xmlns:a16="http://schemas.microsoft.com/office/drawing/2014/main" id="{6F31AC13-206B-1989-8931-33F07AD289FF}"/>
                  </a:ext>
                </a:extLst>
              </p:cNvPr>
              <p:cNvSpPr/>
              <p:nvPr/>
            </p:nvSpPr>
            <p:spPr>
              <a:xfrm>
                <a:off x="4763191" y="1317325"/>
                <a:ext cx="1744439" cy="169678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2081BC"/>
                </a:solidFill>
                <a:prstDash val="solid"/>
                <a:miter/>
              </a:ln>
            </p:spPr>
            <p:txBody>
              <a:bodyPr/>
              <a:lstStyle/>
              <a:p>
                <a:endParaRPr lang="zh-HK" altLang="en-US"/>
              </a:p>
            </p:txBody>
          </p:sp>
          <p:sp>
            <p:nvSpPr>
              <p:cNvPr id="29" name="TextBox 11">
                <a:extLst>
                  <a:ext uri="{FF2B5EF4-FFF2-40B4-BE49-F238E27FC236}">
                    <a16:creationId xmlns:a16="http://schemas.microsoft.com/office/drawing/2014/main" id="{E8B9E0CC-D9D9-FD66-172F-884DBE29F3B8}"/>
                  </a:ext>
                </a:extLst>
              </p:cNvPr>
              <p:cNvSpPr txBox="1"/>
              <p:nvPr/>
            </p:nvSpPr>
            <p:spPr>
              <a:xfrm>
                <a:off x="4926732" y="1734893"/>
                <a:ext cx="1417357" cy="1120144"/>
              </a:xfrm>
              <a:prstGeom prst="rect">
                <a:avLst/>
              </a:prstGeom>
            </p:spPr>
            <p:txBody>
              <a:bodyPr lIns="0" tIns="0" rIns="0" bIns="0" rtlCol="0" anchor="ctr"/>
              <a:lstStyle/>
              <a:p>
                <a:pPr algn="ctr">
                  <a:lnSpc>
                    <a:spcPts val="6699"/>
                  </a:lnSpc>
                </a:pPr>
                <a:r>
                  <a:rPr lang="en-US" altLang="zh-TW" sz="6699" dirty="0">
                    <a:solidFill>
                      <a:srgbClr val="2081BC"/>
                    </a:solidFill>
                    <a:latin typeface="Aileron Ultra-Bold"/>
                  </a:rPr>
                  <a:t>2</a:t>
                </a:r>
                <a:endParaRPr lang="en-US" sz="6699" dirty="0">
                  <a:solidFill>
                    <a:srgbClr val="2081BC"/>
                  </a:solidFill>
                  <a:latin typeface="Aileron Ultra-Bold"/>
                </a:endParaRPr>
              </a:p>
            </p:txBody>
          </p:sp>
        </p:grpSp>
        <p:sp>
          <p:nvSpPr>
            <p:cNvPr id="48" name="文字方塊 47">
              <a:extLst>
                <a:ext uri="{FF2B5EF4-FFF2-40B4-BE49-F238E27FC236}">
                  <a16:creationId xmlns:a16="http://schemas.microsoft.com/office/drawing/2014/main" id="{9E2B8FD2-B167-27EF-5B7D-D05FB4FD0937}"/>
                </a:ext>
              </a:extLst>
            </p:cNvPr>
            <p:cNvSpPr txBox="1"/>
            <p:nvPr/>
          </p:nvSpPr>
          <p:spPr>
            <a:xfrm>
              <a:off x="4163571" y="3016508"/>
              <a:ext cx="3864851" cy="1200329"/>
            </a:xfrm>
            <a:prstGeom prst="rect">
              <a:avLst/>
            </a:prstGeom>
            <a:noFill/>
          </p:spPr>
          <p:txBody>
            <a:bodyPr wrap="square">
              <a:spAutoFit/>
            </a:bodyPr>
            <a:lstStyle/>
            <a:p>
              <a:pPr algn="ctr"/>
              <a:r>
                <a:rPr lang="en-US" altLang="zh-HK" sz="2400" b="1" dirty="0">
                  <a:solidFill>
                    <a:schemeClr val="bg1"/>
                  </a:solidFill>
                  <a:latin typeface="Arial" panose="020B0604020202020204" pitchFamily="34" charset="0"/>
                  <a:ea typeface="新細明體" panose="02020500000000000000" pitchFamily="18" charset="-120"/>
                  <a:cs typeface="Arial" panose="020B0604020202020204" pitchFamily="34" charset="0"/>
                </a:rPr>
                <a:t>Insight of Featuring Engineering on VIX Future </a:t>
              </a:r>
              <a:endParaRPr lang="en-US" altLang="zh-HK" sz="2400" b="1" dirty="0">
                <a:solidFill>
                  <a:schemeClr val="bg1"/>
                </a:solidFill>
                <a:effectLst/>
                <a:latin typeface="Arial" panose="020B0604020202020204" pitchFamily="34" charset="0"/>
                <a:ea typeface="新細明體" panose="02020500000000000000" pitchFamily="18" charset="-120"/>
                <a:cs typeface="Arial" panose="020B0604020202020204" pitchFamily="34" charset="0"/>
              </a:endParaRPr>
            </a:p>
          </p:txBody>
        </p:sp>
      </p:grpSp>
      <p:grpSp>
        <p:nvGrpSpPr>
          <p:cNvPr id="51" name="群組 50">
            <a:extLst>
              <a:ext uri="{FF2B5EF4-FFF2-40B4-BE49-F238E27FC236}">
                <a16:creationId xmlns:a16="http://schemas.microsoft.com/office/drawing/2014/main" id="{127EE555-64BA-AB81-D9D7-16E6874B8A91}"/>
              </a:ext>
            </a:extLst>
          </p:cNvPr>
          <p:cNvGrpSpPr/>
          <p:nvPr/>
        </p:nvGrpSpPr>
        <p:grpSpPr>
          <a:xfrm>
            <a:off x="8173947" y="988334"/>
            <a:ext cx="3864851" cy="3005692"/>
            <a:chOff x="8207198" y="1287592"/>
            <a:chExt cx="3864851" cy="3005692"/>
          </a:xfrm>
        </p:grpSpPr>
        <p:sp>
          <p:nvSpPr>
            <p:cNvPr id="44" name="圓角矩形 43">
              <a:extLst>
                <a:ext uri="{FF2B5EF4-FFF2-40B4-BE49-F238E27FC236}">
                  <a16:creationId xmlns:a16="http://schemas.microsoft.com/office/drawing/2014/main" id="{58758AF5-E546-D27A-7AB9-9DFE1B4540A9}"/>
                </a:ext>
              </a:extLst>
            </p:cNvPr>
            <p:cNvSpPr/>
            <p:nvPr/>
          </p:nvSpPr>
          <p:spPr>
            <a:xfrm>
              <a:off x="8207198" y="2294965"/>
              <a:ext cx="3864851" cy="1998319"/>
            </a:xfrm>
            <a:prstGeom prst="roundRect">
              <a:avLst/>
            </a:prstGeom>
            <a:solidFill>
              <a:srgbClr val="0C3E75"/>
            </a:solidFill>
          </p:spPr>
          <p:txBody>
            <a:bodyPr rtlCol="0" anchor="ctr"/>
            <a:lstStyle/>
            <a:p>
              <a:pPr algn="l"/>
              <a:endParaRPr kumimoji="1" lang="zh-HK" altLang="en-US" sz="1200" dirty="0"/>
            </a:p>
          </p:txBody>
        </p:sp>
        <p:grpSp>
          <p:nvGrpSpPr>
            <p:cNvPr id="30" name="Group 12">
              <a:extLst>
                <a:ext uri="{FF2B5EF4-FFF2-40B4-BE49-F238E27FC236}">
                  <a16:creationId xmlns:a16="http://schemas.microsoft.com/office/drawing/2014/main" id="{119AC84A-0A07-0D06-82C4-2F293DFE2CD8}"/>
                </a:ext>
              </a:extLst>
            </p:cNvPr>
            <p:cNvGrpSpPr/>
            <p:nvPr/>
          </p:nvGrpSpPr>
          <p:grpSpPr>
            <a:xfrm>
              <a:off x="9267403" y="1287592"/>
              <a:ext cx="1744439" cy="1696786"/>
              <a:chOff x="0" y="0"/>
              <a:chExt cx="812800" cy="812800"/>
            </a:xfrm>
          </p:grpSpPr>
          <p:sp>
            <p:nvSpPr>
              <p:cNvPr id="31" name="Freeform 13">
                <a:extLst>
                  <a:ext uri="{FF2B5EF4-FFF2-40B4-BE49-F238E27FC236}">
                    <a16:creationId xmlns:a16="http://schemas.microsoft.com/office/drawing/2014/main" id="{BEBE17D8-2D48-6A60-E1F4-C9D0D1929B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0C3E75"/>
                </a:solidFill>
                <a:prstDash val="solid"/>
                <a:miter/>
              </a:ln>
            </p:spPr>
            <p:txBody>
              <a:bodyPr/>
              <a:lstStyle/>
              <a:p>
                <a:endParaRPr lang="zh-HK" altLang="en-US"/>
              </a:p>
            </p:txBody>
          </p:sp>
          <p:sp>
            <p:nvSpPr>
              <p:cNvPr id="32" name="TextBox 14">
                <a:extLst>
                  <a:ext uri="{FF2B5EF4-FFF2-40B4-BE49-F238E27FC236}">
                    <a16:creationId xmlns:a16="http://schemas.microsoft.com/office/drawing/2014/main" id="{618B3897-7BA6-BAEE-1069-686B0402F62F}"/>
                  </a:ext>
                </a:extLst>
              </p:cNvPr>
              <p:cNvSpPr txBox="1"/>
              <p:nvPr/>
            </p:nvSpPr>
            <p:spPr>
              <a:xfrm>
                <a:off x="76200" y="200025"/>
                <a:ext cx="660400" cy="536575"/>
              </a:xfrm>
              <a:prstGeom prst="rect">
                <a:avLst/>
              </a:prstGeom>
            </p:spPr>
            <p:txBody>
              <a:bodyPr lIns="0" tIns="0" rIns="0" bIns="0" rtlCol="0" anchor="ctr"/>
              <a:lstStyle/>
              <a:p>
                <a:pPr algn="ctr">
                  <a:lnSpc>
                    <a:spcPts val="6699"/>
                  </a:lnSpc>
                </a:pPr>
                <a:r>
                  <a:rPr lang="en-US" altLang="zh-TW" sz="6699" dirty="0">
                    <a:solidFill>
                      <a:srgbClr val="0C3E75"/>
                    </a:solidFill>
                    <a:latin typeface="Aileron Ultra-Bold"/>
                  </a:rPr>
                  <a:t>3</a:t>
                </a:r>
                <a:endParaRPr lang="en-US" sz="6699" dirty="0">
                  <a:solidFill>
                    <a:srgbClr val="0C3E75"/>
                  </a:solidFill>
                  <a:latin typeface="Aileron Ultra-Bold"/>
                </a:endParaRPr>
              </a:p>
            </p:txBody>
          </p:sp>
        </p:grpSp>
        <p:sp>
          <p:nvSpPr>
            <p:cNvPr id="50" name="文字方塊 49">
              <a:extLst>
                <a:ext uri="{FF2B5EF4-FFF2-40B4-BE49-F238E27FC236}">
                  <a16:creationId xmlns:a16="http://schemas.microsoft.com/office/drawing/2014/main" id="{C3469D1D-6FAC-CE2E-3287-457F87D44920}"/>
                </a:ext>
              </a:extLst>
            </p:cNvPr>
            <p:cNvSpPr txBox="1"/>
            <p:nvPr/>
          </p:nvSpPr>
          <p:spPr>
            <a:xfrm>
              <a:off x="8246045" y="3201174"/>
              <a:ext cx="3787157" cy="830997"/>
            </a:xfrm>
            <a:prstGeom prst="rect">
              <a:avLst/>
            </a:prstGeom>
            <a:noFill/>
          </p:spPr>
          <p:txBody>
            <a:bodyPr wrap="square">
              <a:spAutoFit/>
            </a:bodyPr>
            <a:lstStyle/>
            <a:p>
              <a:pPr algn="ctr"/>
              <a:r>
                <a:rPr lang="en-US" altLang="zh-HK" sz="2400" b="1" dirty="0">
                  <a:solidFill>
                    <a:schemeClr val="bg1"/>
                  </a:solidFill>
                  <a:latin typeface="Arial" panose="020B0604020202020204" pitchFamily="34" charset="0"/>
                  <a:ea typeface="新細明體" panose="02020500000000000000" pitchFamily="18" charset="-120"/>
                  <a:cs typeface="Arial" panose="020B0604020202020204" pitchFamily="34" charset="0"/>
                </a:rPr>
                <a:t>Successful of Robo Advising</a:t>
              </a:r>
              <a:endParaRPr lang="en-US" altLang="zh-HK" sz="2400" b="1" dirty="0">
                <a:solidFill>
                  <a:schemeClr val="bg1"/>
                </a:solidFill>
                <a:effectLst/>
                <a:latin typeface="Arial" panose="020B0604020202020204" pitchFamily="34" charset="0"/>
                <a:ea typeface="新細明體" panose="02020500000000000000" pitchFamily="18" charset="-120"/>
                <a:cs typeface="Arial" panose="020B0604020202020204" pitchFamily="34" charset="0"/>
              </a:endParaRPr>
            </a:p>
          </p:txBody>
        </p:sp>
      </p:grpSp>
      <p:sp>
        <p:nvSpPr>
          <p:cNvPr id="55" name="文字方塊 54">
            <a:extLst>
              <a:ext uri="{FF2B5EF4-FFF2-40B4-BE49-F238E27FC236}">
                <a16:creationId xmlns:a16="http://schemas.microsoft.com/office/drawing/2014/main" id="{8111AC55-3021-3C14-8E02-D1C301A2937A}"/>
              </a:ext>
            </a:extLst>
          </p:cNvPr>
          <p:cNvSpPr txBox="1"/>
          <p:nvPr/>
        </p:nvSpPr>
        <p:spPr>
          <a:xfrm>
            <a:off x="153391" y="4036185"/>
            <a:ext cx="3864851" cy="1477328"/>
          </a:xfrm>
          <a:prstGeom prst="rect">
            <a:avLst/>
          </a:prstGeom>
          <a:noFill/>
        </p:spPr>
        <p:txBody>
          <a:bodyPr wrap="square">
            <a:spAutoFit/>
          </a:bodyPr>
          <a:lstStyle/>
          <a:p>
            <a:pPr marL="285750" indent="-285750">
              <a:buFont typeface="Arial" panose="020B0604020202020204" pitchFamily="34" charset="0"/>
              <a:buChar char="•"/>
            </a:pPr>
            <a:r>
              <a:rPr lang="en-US" altLang="zh-HK" dirty="0"/>
              <a:t>The sentiment of professional institutions </a:t>
            </a:r>
            <a:r>
              <a:rPr lang="en-US" altLang="zh-HK" b="1" dirty="0"/>
              <a:t>matters</a:t>
            </a:r>
            <a:r>
              <a:rPr lang="en-US" altLang="zh-HK" dirty="0"/>
              <a:t> in market movement, at least in trading level and the short term of the market</a:t>
            </a:r>
            <a:endParaRPr lang="zh-HK" altLang="en-US" dirty="0"/>
          </a:p>
        </p:txBody>
      </p:sp>
      <p:sp>
        <p:nvSpPr>
          <p:cNvPr id="56" name="文字方塊 55">
            <a:extLst>
              <a:ext uri="{FF2B5EF4-FFF2-40B4-BE49-F238E27FC236}">
                <a16:creationId xmlns:a16="http://schemas.microsoft.com/office/drawing/2014/main" id="{5EC66BA4-0755-9B68-4B3E-9540EB8A3DE1}"/>
              </a:ext>
            </a:extLst>
          </p:cNvPr>
          <p:cNvSpPr txBox="1"/>
          <p:nvPr/>
        </p:nvSpPr>
        <p:spPr>
          <a:xfrm>
            <a:off x="4163667" y="4036185"/>
            <a:ext cx="3864851"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rPr>
              <a:t>Reflection of implied volatility and futures products </a:t>
            </a:r>
            <a:r>
              <a:rPr lang="en-US" altLang="zh-HK" b="1" i="0" dirty="0">
                <a:solidFill>
                  <a:srgbClr val="000000"/>
                </a:solidFill>
                <a:effectLst/>
                <a:latin typeface="+mj-lt"/>
              </a:rPr>
              <a:t>offer</a:t>
            </a:r>
            <a:r>
              <a:rPr lang="en-US" altLang="zh-HK" b="0" i="0" dirty="0">
                <a:solidFill>
                  <a:srgbClr val="000000"/>
                </a:solidFill>
                <a:effectLst/>
                <a:latin typeface="+mj-lt"/>
              </a:rPr>
              <a:t> valuable insights</a:t>
            </a:r>
            <a:endParaRPr kumimoji="1" lang="en-US" altLang="zh-HK" dirty="0">
              <a:latin typeface="+mj-lt"/>
            </a:endParaRPr>
          </a:p>
          <a:p>
            <a:pPr marL="285750" indent="-285750">
              <a:buFont typeface="Arial" panose="020B0604020202020204" pitchFamily="34" charset="0"/>
              <a:buChar char="•"/>
            </a:pPr>
            <a:r>
              <a:rPr kumimoji="1" lang="en-US" altLang="zh-HK" dirty="0">
                <a:latin typeface="+mj-lt"/>
              </a:rPr>
              <a:t>Use of SMA and Rolling Z-Score technique highlights the ability of  </a:t>
            </a:r>
            <a:r>
              <a:rPr kumimoji="1" lang="en-US" altLang="zh-HK" b="1" dirty="0">
                <a:latin typeface="+mj-lt"/>
              </a:rPr>
              <a:t>explaining</a:t>
            </a:r>
            <a:r>
              <a:rPr kumimoji="1" lang="en-US" altLang="zh-HK" dirty="0">
                <a:latin typeface="+mj-lt"/>
              </a:rPr>
              <a:t> trend</a:t>
            </a:r>
            <a:endParaRPr kumimoji="1" lang="zh-HK" altLang="en-US" dirty="0">
              <a:latin typeface="+mj-lt"/>
            </a:endParaRPr>
          </a:p>
        </p:txBody>
      </p:sp>
      <p:sp>
        <p:nvSpPr>
          <p:cNvPr id="57" name="文字方塊 56">
            <a:extLst>
              <a:ext uri="{FF2B5EF4-FFF2-40B4-BE49-F238E27FC236}">
                <a16:creationId xmlns:a16="http://schemas.microsoft.com/office/drawing/2014/main" id="{9899E812-6454-9FBA-E974-7A6130E24E7E}"/>
              </a:ext>
            </a:extLst>
          </p:cNvPr>
          <p:cNvSpPr txBox="1"/>
          <p:nvPr/>
        </p:nvSpPr>
        <p:spPr>
          <a:xfrm>
            <a:off x="8212794" y="4036185"/>
            <a:ext cx="3787157" cy="1200329"/>
          </a:xfrm>
          <a:prstGeom prst="rect">
            <a:avLst/>
          </a:prstGeom>
          <a:noFill/>
        </p:spPr>
        <p:txBody>
          <a:bodyPr wrap="square">
            <a:spAutoFit/>
          </a:bodyPr>
          <a:lstStyle/>
          <a:p>
            <a:pPr marL="285750" indent="-285750">
              <a:buFont typeface="Arial" panose="020B0604020202020204" pitchFamily="34" charset="0"/>
              <a:buChar char="•"/>
            </a:pPr>
            <a:r>
              <a:rPr lang="en-US" altLang="zh-HK" dirty="0"/>
              <a:t>Technology </a:t>
            </a:r>
            <a:r>
              <a:rPr lang="en-US" altLang="zh-HK" b="1" dirty="0"/>
              <a:t>transforms</a:t>
            </a:r>
            <a:r>
              <a:rPr lang="en-US" altLang="zh-HK" dirty="0"/>
              <a:t> the investment market by </a:t>
            </a:r>
            <a:r>
              <a:rPr lang="en-US" altLang="zh-HK" b="1" dirty="0"/>
              <a:t>utilizing</a:t>
            </a:r>
            <a:r>
              <a:rPr lang="en-US" altLang="zh-HK" dirty="0"/>
              <a:t> data-driven approach instead of human.</a:t>
            </a:r>
            <a:endParaRPr lang="zh-HK" altLang="en-US" dirty="0"/>
          </a:p>
        </p:txBody>
      </p:sp>
    </p:spTree>
    <p:extLst>
      <p:ext uri="{BB962C8B-B14F-4D97-AF65-F5344CB8AC3E}">
        <p14:creationId xmlns:p14="http://schemas.microsoft.com/office/powerpoint/2010/main" val="371881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B1609-50C6-AAFE-4019-7C427F9881B7}"/>
              </a:ext>
            </a:extLst>
          </p:cNvPr>
          <p:cNvSpPr>
            <a:spLocks noGrp="1"/>
          </p:cNvSpPr>
          <p:nvPr>
            <p:ph type="title"/>
          </p:nvPr>
        </p:nvSpPr>
        <p:spPr>
          <a:xfrm>
            <a:off x="440436" y="136525"/>
            <a:ext cx="10515600" cy="662782"/>
          </a:xfrm>
          <a:prstGeom prst="rect">
            <a:avLst/>
          </a:prstGeom>
        </p:spPr>
        <p:txBody>
          <a:bodyPr/>
          <a:lstStyle/>
          <a:p>
            <a:r>
              <a:rPr kumimoji="1" lang="en-US" altLang="zh-HK" dirty="0"/>
              <a:t>Agenda</a:t>
            </a:r>
            <a:br>
              <a:rPr kumimoji="1" lang="en-US" altLang="zh-HK" dirty="0"/>
            </a:br>
            <a:endParaRPr kumimoji="1" lang="zh-HK" altLang="en-US" dirty="0"/>
          </a:p>
        </p:txBody>
      </p:sp>
      <p:sp>
        <p:nvSpPr>
          <p:cNvPr id="5" name="文字方塊 4">
            <a:extLst>
              <a:ext uri="{FF2B5EF4-FFF2-40B4-BE49-F238E27FC236}">
                <a16:creationId xmlns:a16="http://schemas.microsoft.com/office/drawing/2014/main" id="{81188547-0DBC-EE16-5394-86A3D07C9B55}"/>
              </a:ext>
            </a:extLst>
          </p:cNvPr>
          <p:cNvSpPr txBox="1"/>
          <p:nvPr/>
        </p:nvSpPr>
        <p:spPr>
          <a:xfrm>
            <a:off x="1515706" y="1497446"/>
            <a:ext cx="2281394" cy="523220"/>
          </a:xfrm>
          <a:prstGeom prst="rect">
            <a:avLst/>
          </a:prstGeom>
          <a:noFill/>
        </p:spPr>
        <p:txBody>
          <a:bodyPr wrap="none" rtlCol="0">
            <a:spAutoFit/>
          </a:bodyPr>
          <a:lstStyle/>
          <a:p>
            <a:r>
              <a:rPr kumimoji="1" lang="en-US" altLang="zh-HK" sz="2800" b="1" dirty="0"/>
              <a:t>Introduction</a:t>
            </a:r>
            <a:endParaRPr kumimoji="1" lang="zh-HK" altLang="en-US" sz="2800" b="1" dirty="0"/>
          </a:p>
        </p:txBody>
      </p:sp>
      <p:sp>
        <p:nvSpPr>
          <p:cNvPr id="4" name="文字方塊 3">
            <a:extLst>
              <a:ext uri="{FF2B5EF4-FFF2-40B4-BE49-F238E27FC236}">
                <a16:creationId xmlns:a16="http://schemas.microsoft.com/office/drawing/2014/main" id="{05E104EB-D186-9EAD-06BC-340B7FD18060}"/>
              </a:ext>
            </a:extLst>
          </p:cNvPr>
          <p:cNvSpPr txBox="1"/>
          <p:nvPr/>
        </p:nvSpPr>
        <p:spPr>
          <a:xfrm>
            <a:off x="1014076" y="1800315"/>
            <a:ext cx="385042" cy="523220"/>
          </a:xfrm>
          <a:prstGeom prst="rect">
            <a:avLst/>
          </a:prstGeom>
          <a:noFill/>
        </p:spPr>
        <p:txBody>
          <a:bodyPr wrap="none" rtlCol="0">
            <a:spAutoFit/>
          </a:bodyPr>
          <a:lstStyle/>
          <a:p>
            <a:r>
              <a:rPr kumimoji="1" lang="en-US" altLang="zh-HK" sz="2800" dirty="0">
                <a:solidFill>
                  <a:schemeClr val="bg1"/>
                </a:solidFill>
              </a:rPr>
              <a:t>1</a:t>
            </a:r>
            <a:endParaRPr kumimoji="1" lang="zh-HK" altLang="en-US" sz="2800" dirty="0">
              <a:solidFill>
                <a:schemeClr val="bg1"/>
              </a:solidFill>
            </a:endParaRPr>
          </a:p>
        </p:txBody>
      </p:sp>
      <p:grpSp>
        <p:nvGrpSpPr>
          <p:cNvPr id="20" name="群組 19">
            <a:extLst>
              <a:ext uri="{FF2B5EF4-FFF2-40B4-BE49-F238E27FC236}">
                <a16:creationId xmlns:a16="http://schemas.microsoft.com/office/drawing/2014/main" id="{EC7508BA-9CCD-4426-CD82-959CBE56FF73}"/>
              </a:ext>
            </a:extLst>
          </p:cNvPr>
          <p:cNvGrpSpPr/>
          <p:nvPr/>
        </p:nvGrpSpPr>
        <p:grpSpPr>
          <a:xfrm>
            <a:off x="595745" y="1428288"/>
            <a:ext cx="803373" cy="623681"/>
            <a:chOff x="595745" y="1428288"/>
            <a:chExt cx="803373" cy="623681"/>
          </a:xfrm>
        </p:grpSpPr>
        <p:grpSp>
          <p:nvGrpSpPr>
            <p:cNvPr id="15" name="群組 14">
              <a:extLst>
                <a:ext uri="{FF2B5EF4-FFF2-40B4-BE49-F238E27FC236}">
                  <a16:creationId xmlns:a16="http://schemas.microsoft.com/office/drawing/2014/main" id="{E59C11D3-F971-2195-23B0-733F2B7D118C}"/>
                </a:ext>
              </a:extLst>
            </p:cNvPr>
            <p:cNvGrpSpPr/>
            <p:nvPr/>
          </p:nvGrpSpPr>
          <p:grpSpPr>
            <a:xfrm>
              <a:off x="595745" y="1428288"/>
              <a:ext cx="803373" cy="623681"/>
              <a:chOff x="673735" y="810260"/>
              <a:chExt cx="681355" cy="528955"/>
            </a:xfrm>
            <a:solidFill>
              <a:srgbClr val="0C3E75"/>
            </a:solidFill>
          </p:grpSpPr>
          <p:sp>
            <p:nvSpPr>
              <p:cNvPr id="16" name="图形">
                <a:extLst>
                  <a:ext uri="{FF2B5EF4-FFF2-40B4-BE49-F238E27FC236}">
                    <a16:creationId xmlns:a16="http://schemas.microsoft.com/office/drawing/2014/main" id="{59C7B75B-B776-7EFC-31D7-7C0BE38067EF}"/>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7" name="图形">
                <a:extLst>
                  <a:ext uri="{FF2B5EF4-FFF2-40B4-BE49-F238E27FC236}">
                    <a16:creationId xmlns:a16="http://schemas.microsoft.com/office/drawing/2014/main" id="{C60378B5-6019-A94B-6585-FE1EAC9F24D4}"/>
                  </a:ext>
                </a:extLst>
              </p:cNvPr>
              <p:cNvSpPr/>
              <p:nvPr userDrawn="1"/>
            </p:nvSpPr>
            <p:spPr>
              <a:xfrm rot="3300000">
                <a:off x="851535" y="835660"/>
                <a:ext cx="503555" cy="503555"/>
              </a:xfrm>
              <a:prstGeom prst="roundRect">
                <a:avLst/>
              </a:pr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8" name="文字方塊 17">
              <a:extLst>
                <a:ext uri="{FF2B5EF4-FFF2-40B4-BE49-F238E27FC236}">
                  <a16:creationId xmlns:a16="http://schemas.microsoft.com/office/drawing/2014/main" id="{0B84A51D-47C2-FEB5-561D-B41EE3E5C1D8}"/>
                </a:ext>
              </a:extLst>
            </p:cNvPr>
            <p:cNvSpPr txBox="1"/>
            <p:nvPr/>
          </p:nvSpPr>
          <p:spPr>
            <a:xfrm>
              <a:off x="904253" y="1493265"/>
              <a:ext cx="385042" cy="523220"/>
            </a:xfrm>
            <a:prstGeom prst="rect">
              <a:avLst/>
            </a:prstGeom>
            <a:noFill/>
          </p:spPr>
          <p:txBody>
            <a:bodyPr wrap="none" rtlCol="0">
              <a:spAutoFit/>
            </a:bodyPr>
            <a:lstStyle/>
            <a:p>
              <a:r>
                <a:rPr kumimoji="1" lang="en-US" altLang="zh-HK" sz="2800" dirty="0">
                  <a:solidFill>
                    <a:schemeClr val="bg1"/>
                  </a:solidFill>
                </a:rPr>
                <a:t>1</a:t>
              </a:r>
              <a:endParaRPr kumimoji="1" lang="zh-HK" altLang="en-US" sz="2800" dirty="0">
                <a:solidFill>
                  <a:schemeClr val="bg1"/>
                </a:solidFill>
              </a:endParaRPr>
            </a:p>
          </p:txBody>
        </p:sp>
      </p:grpSp>
      <p:grpSp>
        <p:nvGrpSpPr>
          <p:cNvPr id="21" name="群組 20">
            <a:extLst>
              <a:ext uri="{FF2B5EF4-FFF2-40B4-BE49-F238E27FC236}">
                <a16:creationId xmlns:a16="http://schemas.microsoft.com/office/drawing/2014/main" id="{AEB8A6F9-36C3-ED23-3EEB-2CE5CD3B0FF9}"/>
              </a:ext>
            </a:extLst>
          </p:cNvPr>
          <p:cNvGrpSpPr/>
          <p:nvPr/>
        </p:nvGrpSpPr>
        <p:grpSpPr>
          <a:xfrm>
            <a:off x="595745" y="4407552"/>
            <a:ext cx="803373" cy="623681"/>
            <a:chOff x="595745" y="1428288"/>
            <a:chExt cx="803373" cy="623681"/>
          </a:xfrm>
        </p:grpSpPr>
        <p:grpSp>
          <p:nvGrpSpPr>
            <p:cNvPr id="22" name="群組 21">
              <a:extLst>
                <a:ext uri="{FF2B5EF4-FFF2-40B4-BE49-F238E27FC236}">
                  <a16:creationId xmlns:a16="http://schemas.microsoft.com/office/drawing/2014/main" id="{5BA535E1-051A-46A0-1B7E-499B2D54F927}"/>
                </a:ext>
              </a:extLst>
            </p:cNvPr>
            <p:cNvGrpSpPr/>
            <p:nvPr/>
          </p:nvGrpSpPr>
          <p:grpSpPr>
            <a:xfrm>
              <a:off x="595745" y="1428288"/>
              <a:ext cx="803373" cy="623681"/>
              <a:chOff x="673735" y="810260"/>
              <a:chExt cx="681355" cy="528955"/>
            </a:xfrm>
            <a:solidFill>
              <a:srgbClr val="0C3E75"/>
            </a:solidFill>
          </p:grpSpPr>
          <p:sp>
            <p:nvSpPr>
              <p:cNvPr id="24" name="图形">
                <a:extLst>
                  <a:ext uri="{FF2B5EF4-FFF2-40B4-BE49-F238E27FC236}">
                    <a16:creationId xmlns:a16="http://schemas.microsoft.com/office/drawing/2014/main" id="{6D5151A1-D59D-D6EC-404C-7FC69AE0E1BE}"/>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5" name="图形">
                <a:extLst>
                  <a:ext uri="{FF2B5EF4-FFF2-40B4-BE49-F238E27FC236}">
                    <a16:creationId xmlns:a16="http://schemas.microsoft.com/office/drawing/2014/main" id="{DD5874F3-B9B4-3E7B-4C65-0DE2B9BE70CD}"/>
                  </a:ext>
                </a:extLst>
              </p:cNvPr>
              <p:cNvSpPr/>
              <p:nvPr userDrawn="1"/>
            </p:nvSpPr>
            <p:spPr>
              <a:xfrm rot="3300000">
                <a:off x="851535" y="835660"/>
                <a:ext cx="503555" cy="503555"/>
              </a:xfrm>
              <a:prstGeom prst="roundRect">
                <a:avLst/>
              </a:pr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3" name="文字方塊 22">
              <a:extLst>
                <a:ext uri="{FF2B5EF4-FFF2-40B4-BE49-F238E27FC236}">
                  <a16:creationId xmlns:a16="http://schemas.microsoft.com/office/drawing/2014/main" id="{0B0822B9-AAA2-B341-281A-62BA872B7581}"/>
                </a:ext>
              </a:extLst>
            </p:cNvPr>
            <p:cNvSpPr txBox="1"/>
            <p:nvPr/>
          </p:nvSpPr>
          <p:spPr>
            <a:xfrm>
              <a:off x="904253" y="1493265"/>
              <a:ext cx="385042" cy="523220"/>
            </a:xfrm>
            <a:prstGeom prst="rect">
              <a:avLst/>
            </a:prstGeom>
            <a:noFill/>
          </p:spPr>
          <p:txBody>
            <a:bodyPr wrap="none" rtlCol="0">
              <a:spAutoFit/>
            </a:bodyPr>
            <a:lstStyle/>
            <a:p>
              <a:r>
                <a:rPr kumimoji="1" lang="en-US" altLang="zh-HK" sz="2800" dirty="0">
                  <a:solidFill>
                    <a:schemeClr val="bg1"/>
                  </a:solidFill>
                </a:rPr>
                <a:t>3</a:t>
              </a:r>
              <a:endParaRPr kumimoji="1" lang="zh-HK" altLang="en-US" sz="2800" dirty="0">
                <a:solidFill>
                  <a:schemeClr val="bg1"/>
                </a:solidFill>
              </a:endParaRPr>
            </a:p>
          </p:txBody>
        </p:sp>
      </p:grpSp>
      <p:grpSp>
        <p:nvGrpSpPr>
          <p:cNvPr id="26" name="群組 25">
            <a:extLst>
              <a:ext uri="{FF2B5EF4-FFF2-40B4-BE49-F238E27FC236}">
                <a16:creationId xmlns:a16="http://schemas.microsoft.com/office/drawing/2014/main" id="{BEE30AFB-2B4A-2BD0-B87A-91A883637EA4}"/>
              </a:ext>
            </a:extLst>
          </p:cNvPr>
          <p:cNvGrpSpPr/>
          <p:nvPr/>
        </p:nvGrpSpPr>
        <p:grpSpPr>
          <a:xfrm>
            <a:off x="6470748" y="1428288"/>
            <a:ext cx="803373" cy="623681"/>
            <a:chOff x="595745" y="1428288"/>
            <a:chExt cx="803373" cy="623681"/>
          </a:xfrm>
        </p:grpSpPr>
        <p:grpSp>
          <p:nvGrpSpPr>
            <p:cNvPr id="27" name="群組 26">
              <a:extLst>
                <a:ext uri="{FF2B5EF4-FFF2-40B4-BE49-F238E27FC236}">
                  <a16:creationId xmlns:a16="http://schemas.microsoft.com/office/drawing/2014/main" id="{AA0B4BE5-0BE0-1822-B7BC-CB45C0D79A28}"/>
                </a:ext>
              </a:extLst>
            </p:cNvPr>
            <p:cNvGrpSpPr/>
            <p:nvPr/>
          </p:nvGrpSpPr>
          <p:grpSpPr>
            <a:xfrm>
              <a:off x="595745" y="1428288"/>
              <a:ext cx="803373" cy="623681"/>
              <a:chOff x="673735" y="810260"/>
              <a:chExt cx="681355" cy="528955"/>
            </a:xfrm>
            <a:solidFill>
              <a:srgbClr val="0C3E75"/>
            </a:solidFill>
          </p:grpSpPr>
          <p:sp>
            <p:nvSpPr>
              <p:cNvPr id="29" name="图形">
                <a:extLst>
                  <a:ext uri="{FF2B5EF4-FFF2-40B4-BE49-F238E27FC236}">
                    <a16:creationId xmlns:a16="http://schemas.microsoft.com/office/drawing/2014/main" id="{7F04ACFC-5288-D978-15D6-FA09E3EFBF07}"/>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30" name="图形">
                <a:extLst>
                  <a:ext uri="{FF2B5EF4-FFF2-40B4-BE49-F238E27FC236}">
                    <a16:creationId xmlns:a16="http://schemas.microsoft.com/office/drawing/2014/main" id="{D055D948-0544-2C8B-FD58-78DE1C9C8C28}"/>
                  </a:ext>
                </a:extLst>
              </p:cNvPr>
              <p:cNvSpPr/>
              <p:nvPr userDrawn="1"/>
            </p:nvSpPr>
            <p:spPr>
              <a:xfrm rot="3300000">
                <a:off x="851535" y="835660"/>
                <a:ext cx="503555" cy="503555"/>
              </a:xfrm>
              <a:prstGeom prst="roundRect">
                <a:avLst/>
              </a:pr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8" name="文字方塊 27">
              <a:extLst>
                <a:ext uri="{FF2B5EF4-FFF2-40B4-BE49-F238E27FC236}">
                  <a16:creationId xmlns:a16="http://schemas.microsoft.com/office/drawing/2014/main" id="{BB29ABF3-4DDE-571F-372C-9E5590FDA572}"/>
                </a:ext>
              </a:extLst>
            </p:cNvPr>
            <p:cNvSpPr txBox="1"/>
            <p:nvPr/>
          </p:nvSpPr>
          <p:spPr>
            <a:xfrm>
              <a:off x="904253" y="1493265"/>
              <a:ext cx="385042" cy="523220"/>
            </a:xfrm>
            <a:prstGeom prst="rect">
              <a:avLst/>
            </a:prstGeom>
            <a:noFill/>
          </p:spPr>
          <p:txBody>
            <a:bodyPr wrap="none" rtlCol="0">
              <a:spAutoFit/>
            </a:bodyPr>
            <a:lstStyle/>
            <a:p>
              <a:r>
                <a:rPr kumimoji="1" lang="en-US" altLang="zh-HK" sz="2800" dirty="0">
                  <a:solidFill>
                    <a:schemeClr val="bg1"/>
                  </a:solidFill>
                </a:rPr>
                <a:t>2</a:t>
              </a:r>
              <a:endParaRPr kumimoji="1" lang="zh-HK" altLang="en-US" sz="2800" dirty="0">
                <a:solidFill>
                  <a:schemeClr val="bg1"/>
                </a:solidFill>
              </a:endParaRPr>
            </a:p>
          </p:txBody>
        </p:sp>
      </p:grpSp>
      <p:grpSp>
        <p:nvGrpSpPr>
          <p:cNvPr id="31" name="群組 30">
            <a:extLst>
              <a:ext uri="{FF2B5EF4-FFF2-40B4-BE49-F238E27FC236}">
                <a16:creationId xmlns:a16="http://schemas.microsoft.com/office/drawing/2014/main" id="{9EBB40A0-30C8-FA90-4A78-6BD97110C985}"/>
              </a:ext>
            </a:extLst>
          </p:cNvPr>
          <p:cNvGrpSpPr/>
          <p:nvPr/>
        </p:nvGrpSpPr>
        <p:grpSpPr>
          <a:xfrm>
            <a:off x="6563801" y="4442580"/>
            <a:ext cx="803373" cy="623681"/>
            <a:chOff x="595745" y="1428288"/>
            <a:chExt cx="803373" cy="623681"/>
          </a:xfrm>
        </p:grpSpPr>
        <p:grpSp>
          <p:nvGrpSpPr>
            <p:cNvPr id="32" name="群組 31">
              <a:extLst>
                <a:ext uri="{FF2B5EF4-FFF2-40B4-BE49-F238E27FC236}">
                  <a16:creationId xmlns:a16="http://schemas.microsoft.com/office/drawing/2014/main" id="{F79D7776-0F2F-5057-B3FF-C74760CBC2FC}"/>
                </a:ext>
              </a:extLst>
            </p:cNvPr>
            <p:cNvGrpSpPr/>
            <p:nvPr/>
          </p:nvGrpSpPr>
          <p:grpSpPr>
            <a:xfrm>
              <a:off x="595745" y="1428288"/>
              <a:ext cx="803373" cy="623681"/>
              <a:chOff x="673735" y="810260"/>
              <a:chExt cx="681355" cy="528955"/>
            </a:xfrm>
            <a:solidFill>
              <a:srgbClr val="0C3E75"/>
            </a:solidFill>
          </p:grpSpPr>
          <p:sp>
            <p:nvSpPr>
              <p:cNvPr id="34" name="图形">
                <a:extLst>
                  <a:ext uri="{FF2B5EF4-FFF2-40B4-BE49-F238E27FC236}">
                    <a16:creationId xmlns:a16="http://schemas.microsoft.com/office/drawing/2014/main" id="{8A0783E4-659E-9517-9504-E0A29708A9AE}"/>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35" name="图形">
                <a:extLst>
                  <a:ext uri="{FF2B5EF4-FFF2-40B4-BE49-F238E27FC236}">
                    <a16:creationId xmlns:a16="http://schemas.microsoft.com/office/drawing/2014/main" id="{AB2DA8F0-B683-5618-278F-77C6484F9516}"/>
                  </a:ext>
                </a:extLst>
              </p:cNvPr>
              <p:cNvSpPr/>
              <p:nvPr userDrawn="1"/>
            </p:nvSpPr>
            <p:spPr>
              <a:xfrm rot="3300000">
                <a:off x="851535" y="835660"/>
                <a:ext cx="503555" cy="503555"/>
              </a:xfrm>
              <a:prstGeom prst="roundRect">
                <a:avLst/>
              </a:pr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33" name="文字方塊 32">
              <a:extLst>
                <a:ext uri="{FF2B5EF4-FFF2-40B4-BE49-F238E27FC236}">
                  <a16:creationId xmlns:a16="http://schemas.microsoft.com/office/drawing/2014/main" id="{CCF364AA-5E47-F660-D67B-4A979BC075F2}"/>
                </a:ext>
              </a:extLst>
            </p:cNvPr>
            <p:cNvSpPr txBox="1"/>
            <p:nvPr/>
          </p:nvSpPr>
          <p:spPr>
            <a:xfrm>
              <a:off x="904253" y="1493265"/>
              <a:ext cx="385042" cy="523220"/>
            </a:xfrm>
            <a:prstGeom prst="rect">
              <a:avLst/>
            </a:prstGeom>
            <a:noFill/>
          </p:spPr>
          <p:txBody>
            <a:bodyPr wrap="none" rtlCol="0">
              <a:spAutoFit/>
            </a:bodyPr>
            <a:lstStyle/>
            <a:p>
              <a:r>
                <a:rPr kumimoji="1" lang="en-US" altLang="zh-HK" sz="2800" dirty="0">
                  <a:solidFill>
                    <a:schemeClr val="bg1"/>
                  </a:solidFill>
                </a:rPr>
                <a:t>4</a:t>
              </a:r>
              <a:endParaRPr kumimoji="1" lang="zh-HK" altLang="en-US" sz="2800" dirty="0">
                <a:solidFill>
                  <a:schemeClr val="bg1"/>
                </a:solidFill>
              </a:endParaRPr>
            </a:p>
          </p:txBody>
        </p:sp>
      </p:grpSp>
      <p:sp>
        <p:nvSpPr>
          <p:cNvPr id="36" name="文字方塊 35">
            <a:extLst>
              <a:ext uri="{FF2B5EF4-FFF2-40B4-BE49-F238E27FC236}">
                <a16:creationId xmlns:a16="http://schemas.microsoft.com/office/drawing/2014/main" id="{406C09D6-CC91-A35B-2E74-DD2452BA4315}"/>
              </a:ext>
            </a:extLst>
          </p:cNvPr>
          <p:cNvSpPr txBox="1"/>
          <p:nvPr/>
        </p:nvSpPr>
        <p:spPr>
          <a:xfrm>
            <a:off x="7392840" y="1504706"/>
            <a:ext cx="2422458" cy="523220"/>
          </a:xfrm>
          <a:prstGeom prst="rect">
            <a:avLst/>
          </a:prstGeom>
          <a:noFill/>
        </p:spPr>
        <p:txBody>
          <a:bodyPr wrap="none" rtlCol="0">
            <a:spAutoFit/>
          </a:bodyPr>
          <a:lstStyle/>
          <a:p>
            <a:r>
              <a:rPr kumimoji="1" lang="en-US" altLang="zh-HK" sz="2800" b="1" dirty="0"/>
              <a:t>Methodology</a:t>
            </a:r>
            <a:endParaRPr kumimoji="1" lang="zh-HK" altLang="en-US" sz="2800" b="1" dirty="0"/>
          </a:p>
        </p:txBody>
      </p:sp>
      <p:sp>
        <p:nvSpPr>
          <p:cNvPr id="38" name="文字方塊 37">
            <a:extLst>
              <a:ext uri="{FF2B5EF4-FFF2-40B4-BE49-F238E27FC236}">
                <a16:creationId xmlns:a16="http://schemas.microsoft.com/office/drawing/2014/main" id="{5C11B5A5-4FC6-4F1D-61D7-A5CCFF85D3C2}"/>
              </a:ext>
            </a:extLst>
          </p:cNvPr>
          <p:cNvSpPr txBox="1"/>
          <p:nvPr/>
        </p:nvSpPr>
        <p:spPr>
          <a:xfrm>
            <a:off x="1578519" y="4472529"/>
            <a:ext cx="1284326" cy="523220"/>
          </a:xfrm>
          <a:prstGeom prst="rect">
            <a:avLst/>
          </a:prstGeom>
          <a:noFill/>
        </p:spPr>
        <p:txBody>
          <a:bodyPr wrap="none" rtlCol="0">
            <a:spAutoFit/>
          </a:bodyPr>
          <a:lstStyle/>
          <a:p>
            <a:r>
              <a:rPr kumimoji="1" lang="en-US" altLang="zh-HK" sz="2800" b="1" dirty="0"/>
              <a:t>Result</a:t>
            </a:r>
            <a:endParaRPr kumimoji="1" lang="zh-HK" altLang="en-US" sz="2800" b="1" dirty="0"/>
          </a:p>
        </p:txBody>
      </p:sp>
      <p:sp>
        <p:nvSpPr>
          <p:cNvPr id="39" name="文字方塊 38">
            <a:extLst>
              <a:ext uri="{FF2B5EF4-FFF2-40B4-BE49-F238E27FC236}">
                <a16:creationId xmlns:a16="http://schemas.microsoft.com/office/drawing/2014/main" id="{44DDA6EC-2096-179B-76F7-8A53AA24220D}"/>
              </a:ext>
            </a:extLst>
          </p:cNvPr>
          <p:cNvSpPr txBox="1"/>
          <p:nvPr/>
        </p:nvSpPr>
        <p:spPr>
          <a:xfrm>
            <a:off x="7693403" y="4507557"/>
            <a:ext cx="1821332" cy="523220"/>
          </a:xfrm>
          <a:prstGeom prst="rect">
            <a:avLst/>
          </a:prstGeom>
          <a:noFill/>
        </p:spPr>
        <p:txBody>
          <a:bodyPr wrap="none" rtlCol="0">
            <a:spAutoFit/>
          </a:bodyPr>
          <a:lstStyle/>
          <a:p>
            <a:r>
              <a:rPr kumimoji="1" lang="en-US" altLang="zh-HK" sz="2800" b="1" dirty="0"/>
              <a:t>Summary</a:t>
            </a:r>
            <a:endParaRPr kumimoji="1" lang="zh-HK" altLang="en-US" sz="2800" b="1" dirty="0"/>
          </a:p>
        </p:txBody>
      </p:sp>
      <p:sp>
        <p:nvSpPr>
          <p:cNvPr id="40" name="文字方塊 39">
            <a:extLst>
              <a:ext uri="{FF2B5EF4-FFF2-40B4-BE49-F238E27FC236}">
                <a16:creationId xmlns:a16="http://schemas.microsoft.com/office/drawing/2014/main" id="{2BA953FE-2D0B-B643-AF25-4FCEFBC10A1A}"/>
              </a:ext>
            </a:extLst>
          </p:cNvPr>
          <p:cNvSpPr txBox="1"/>
          <p:nvPr/>
        </p:nvSpPr>
        <p:spPr>
          <a:xfrm>
            <a:off x="1434337" y="2016485"/>
            <a:ext cx="3714438" cy="147732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kumimoji="1" lang="en-US" altLang="zh-HK" sz="2000" dirty="0"/>
              <a:t>Characteristics of </a:t>
            </a:r>
            <a:r>
              <a:rPr kumimoji="1" lang="en-US" altLang="zh-HK" sz="2000" dirty="0" err="1"/>
              <a:t>robo</a:t>
            </a:r>
            <a:r>
              <a:rPr kumimoji="1" lang="en-US" altLang="zh-HK" sz="2000" dirty="0"/>
              <a:t> advising and retail investors</a:t>
            </a:r>
          </a:p>
          <a:p>
            <a:pPr marL="342900" indent="-342900">
              <a:spcAft>
                <a:spcPts val="600"/>
              </a:spcAft>
              <a:buFont typeface="Arial" panose="020B0604020202020204" pitchFamily="34" charset="0"/>
              <a:buChar char="•"/>
            </a:pPr>
            <a:r>
              <a:rPr kumimoji="1" lang="en-US" altLang="zh-HK" sz="2000" dirty="0"/>
              <a:t>Project objective</a:t>
            </a:r>
          </a:p>
          <a:p>
            <a:pPr marL="342900" indent="-342900">
              <a:spcAft>
                <a:spcPts val="600"/>
              </a:spcAft>
              <a:buFont typeface="Arial" panose="020B0604020202020204" pitchFamily="34" charset="0"/>
              <a:buChar char="•"/>
            </a:pPr>
            <a:endParaRPr kumimoji="1" lang="en-US" altLang="zh-HK" sz="2000" dirty="0"/>
          </a:p>
        </p:txBody>
      </p:sp>
      <p:sp>
        <p:nvSpPr>
          <p:cNvPr id="42" name="文字方塊 41">
            <a:extLst>
              <a:ext uri="{FF2B5EF4-FFF2-40B4-BE49-F238E27FC236}">
                <a16:creationId xmlns:a16="http://schemas.microsoft.com/office/drawing/2014/main" id="{3ED1B8DE-3BD7-604A-FE29-72B3A296FEE4}"/>
              </a:ext>
            </a:extLst>
          </p:cNvPr>
          <p:cNvSpPr txBox="1"/>
          <p:nvPr/>
        </p:nvSpPr>
        <p:spPr>
          <a:xfrm>
            <a:off x="7483762" y="2134785"/>
            <a:ext cx="3395481" cy="784830"/>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kumimoji="1" lang="en-US" altLang="zh-HK" sz="2000" dirty="0"/>
              <a:t>Implementation steps</a:t>
            </a:r>
          </a:p>
          <a:p>
            <a:pPr marL="285750" indent="-285750">
              <a:spcAft>
                <a:spcPts val="600"/>
              </a:spcAft>
              <a:buFont typeface="Arial" panose="020B0604020202020204" pitchFamily="34" charset="0"/>
              <a:buChar char="•"/>
            </a:pPr>
            <a:r>
              <a:rPr kumimoji="1" lang="en-US" altLang="zh-HK" sz="2000" dirty="0"/>
              <a:t>Data processing workflow</a:t>
            </a:r>
            <a:endParaRPr kumimoji="1" lang="zh-HK" altLang="en-US" sz="2000" dirty="0"/>
          </a:p>
        </p:txBody>
      </p:sp>
      <p:sp>
        <p:nvSpPr>
          <p:cNvPr id="43" name="文字方塊 42">
            <a:extLst>
              <a:ext uri="{FF2B5EF4-FFF2-40B4-BE49-F238E27FC236}">
                <a16:creationId xmlns:a16="http://schemas.microsoft.com/office/drawing/2014/main" id="{CFA014DF-51AD-C80E-0B9B-C98BCE452BD2}"/>
              </a:ext>
            </a:extLst>
          </p:cNvPr>
          <p:cNvSpPr txBox="1"/>
          <p:nvPr/>
        </p:nvSpPr>
        <p:spPr>
          <a:xfrm>
            <a:off x="7721006" y="5159917"/>
            <a:ext cx="2863284" cy="1169551"/>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kumimoji="1" lang="en-US" altLang="zh-HK" sz="2000" dirty="0"/>
              <a:t>Limitation</a:t>
            </a:r>
          </a:p>
          <a:p>
            <a:pPr marL="285750" indent="-285750">
              <a:spcAft>
                <a:spcPts val="600"/>
              </a:spcAft>
              <a:buFont typeface="Arial" panose="020B0604020202020204" pitchFamily="34" charset="0"/>
              <a:buChar char="•"/>
            </a:pPr>
            <a:r>
              <a:rPr kumimoji="1" lang="en-US" altLang="zh-HK" sz="2000" dirty="0"/>
              <a:t>Further Improvement</a:t>
            </a:r>
          </a:p>
          <a:p>
            <a:pPr marL="285750" indent="-285750">
              <a:spcAft>
                <a:spcPts val="600"/>
              </a:spcAft>
              <a:buFont typeface="Arial" panose="020B0604020202020204" pitchFamily="34" charset="0"/>
              <a:buChar char="•"/>
            </a:pPr>
            <a:r>
              <a:rPr kumimoji="1" lang="en-US" altLang="zh-HK" sz="2000" dirty="0"/>
              <a:t>Conclusion</a:t>
            </a:r>
            <a:endParaRPr kumimoji="1" lang="zh-HK" altLang="en-US" sz="2000" dirty="0"/>
          </a:p>
        </p:txBody>
      </p:sp>
      <p:sp>
        <p:nvSpPr>
          <p:cNvPr id="46" name="文字方塊 45">
            <a:extLst>
              <a:ext uri="{FF2B5EF4-FFF2-40B4-BE49-F238E27FC236}">
                <a16:creationId xmlns:a16="http://schemas.microsoft.com/office/drawing/2014/main" id="{C95C9BBF-ECA9-BCF8-6F12-FC2691D27629}"/>
              </a:ext>
            </a:extLst>
          </p:cNvPr>
          <p:cNvSpPr txBox="1"/>
          <p:nvPr/>
        </p:nvSpPr>
        <p:spPr>
          <a:xfrm>
            <a:off x="1570871" y="5082278"/>
            <a:ext cx="3344029" cy="101566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en-US" altLang="zh-HK" sz="2000" dirty="0"/>
              <a:t>Evaluation of the performance and stability of the robo advising</a:t>
            </a:r>
            <a:endParaRPr kumimoji="1" lang="zh-HK" altLang="en-US" sz="2000" dirty="0"/>
          </a:p>
        </p:txBody>
      </p:sp>
    </p:spTree>
    <p:extLst>
      <p:ext uri="{BB962C8B-B14F-4D97-AF65-F5344CB8AC3E}">
        <p14:creationId xmlns:p14="http://schemas.microsoft.com/office/powerpoint/2010/main" val="2909867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矩形 1">
            <a:extLst>
              <a:ext uri="{FF2B5EF4-FFF2-40B4-BE49-F238E27FC236}">
                <a16:creationId xmlns:a16="http://schemas.microsoft.com/office/drawing/2014/main" id="{DE10FD29-ECCF-81D2-DB11-26DC46200116}"/>
              </a:ext>
            </a:extLst>
          </p:cNvPr>
          <p:cNvSpPr/>
          <p:nvPr/>
        </p:nvSpPr>
        <p:spPr>
          <a:xfrm>
            <a:off x="154933" y="2563896"/>
            <a:ext cx="387327" cy="1834600"/>
          </a:xfrm>
          <a:prstGeom prst="rect">
            <a:avLst/>
          </a:prstGeom>
          <a:solidFill>
            <a:srgbClr val="2081BC"/>
          </a:solidFill>
        </p:spPr>
        <p:txBody>
          <a:bodyPr rtlCol="0" anchor="ctr"/>
          <a:lstStyle/>
          <a:p>
            <a:pPr algn="l"/>
            <a:endParaRPr kumimoji="1" lang="zh-HK" altLang="en-US" sz="1200" dirty="0">
              <a:solidFill>
                <a:srgbClr val="A8852C"/>
              </a:solidFill>
              <a:highlight>
                <a:srgbClr val="0C3E75"/>
              </a:highlight>
            </a:endParaRPr>
          </a:p>
        </p:txBody>
      </p:sp>
      <p:sp>
        <p:nvSpPr>
          <p:cNvPr id="3" name="文字方塊 2">
            <a:extLst>
              <a:ext uri="{FF2B5EF4-FFF2-40B4-BE49-F238E27FC236}">
                <a16:creationId xmlns:a16="http://schemas.microsoft.com/office/drawing/2014/main" id="{FD36B092-EC2C-5612-5C8B-5C557BF44FCB}"/>
              </a:ext>
            </a:extLst>
          </p:cNvPr>
          <p:cNvSpPr txBox="1"/>
          <p:nvPr/>
        </p:nvSpPr>
        <p:spPr>
          <a:xfrm>
            <a:off x="669851" y="2563896"/>
            <a:ext cx="7043916" cy="1938992"/>
          </a:xfrm>
          <a:prstGeom prst="rect">
            <a:avLst/>
          </a:prstGeom>
          <a:noFill/>
        </p:spPr>
        <p:txBody>
          <a:bodyPr wrap="none" rtlCol="0">
            <a:spAutoFit/>
          </a:bodyPr>
          <a:lstStyle/>
          <a:p>
            <a:r>
              <a:rPr kumimoji="1" lang="en-US" altLang="zh-HK" sz="6000" b="1" dirty="0">
                <a:solidFill>
                  <a:srgbClr val="2081BC"/>
                </a:solidFill>
                <a:latin typeface="Comic Sans MS" panose="030F0902030302020204" pitchFamily="66" charset="0"/>
                <a:ea typeface="BM JUA OTF" panose="02020603020101020101" pitchFamily="18" charset="-127"/>
                <a:cs typeface="Geeza Pro" panose="02000400000000000000" pitchFamily="2" charset="-78"/>
              </a:rPr>
              <a:t>Thank You </a:t>
            </a:r>
          </a:p>
          <a:p>
            <a:r>
              <a:rPr kumimoji="1" lang="en-US" altLang="zh-HK" sz="6000" dirty="0">
                <a:latin typeface="Comic Sans MS" panose="030F0902030302020204" pitchFamily="66" charset="0"/>
                <a:ea typeface="BM JUA OTF" panose="02020603020101020101" pitchFamily="18" charset="-127"/>
                <a:cs typeface="Geeza Pro" panose="02000400000000000000" pitchFamily="2" charset="-78"/>
              </a:rPr>
              <a:t>For Your Attention</a:t>
            </a:r>
            <a:endParaRPr kumimoji="1" lang="zh-HK" altLang="en-US" sz="6000" dirty="0">
              <a:latin typeface="Comic Sans MS" panose="030F0902030302020204" pitchFamily="66" charset="0"/>
              <a:cs typeface="Geeza Pro" panose="02000400000000000000" pitchFamily="2" charset="-78"/>
            </a:endParaRPr>
          </a:p>
        </p:txBody>
      </p:sp>
      <p:pic>
        <p:nvPicPr>
          <p:cNvPr id="5" name="圖形 4">
            <a:extLst>
              <a:ext uri="{FF2B5EF4-FFF2-40B4-BE49-F238E27FC236}">
                <a16:creationId xmlns:a16="http://schemas.microsoft.com/office/drawing/2014/main" id="{95C42227-63F7-6CE9-4A22-78CD8531B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94" y="3196842"/>
            <a:ext cx="2908300" cy="673100"/>
          </a:xfrm>
          <a:prstGeom prst="rect">
            <a:avLst/>
          </a:prstGeom>
        </p:spPr>
      </p:pic>
    </p:spTree>
    <p:extLst>
      <p:ext uri="{BB962C8B-B14F-4D97-AF65-F5344CB8AC3E}">
        <p14:creationId xmlns:p14="http://schemas.microsoft.com/office/powerpoint/2010/main" val="179594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標題 1">
            <a:extLst>
              <a:ext uri="{FF2B5EF4-FFF2-40B4-BE49-F238E27FC236}">
                <a16:creationId xmlns:a16="http://schemas.microsoft.com/office/drawing/2014/main" id="{20E7BF56-1611-4AE0-E99B-6B523455AB99}"/>
              </a:ext>
            </a:extLst>
          </p:cNvPr>
          <p:cNvSpPr>
            <a:spLocks noGrp="1"/>
          </p:cNvSpPr>
          <p:nvPr>
            <p:ph type="title"/>
          </p:nvPr>
        </p:nvSpPr>
        <p:spPr>
          <a:xfrm>
            <a:off x="440436" y="136525"/>
            <a:ext cx="10515600" cy="662782"/>
          </a:xfrm>
          <a:prstGeom prst="rect">
            <a:avLst/>
          </a:prstGeom>
        </p:spPr>
        <p:txBody>
          <a:bodyPr/>
          <a:lstStyle/>
          <a:p>
            <a:r>
              <a:rPr kumimoji="1" lang="en-US" altLang="zh-HK" dirty="0"/>
              <a:t>Background</a:t>
            </a:r>
            <a:endParaRPr kumimoji="1" lang="zh-HK" altLang="en-US" dirty="0"/>
          </a:p>
        </p:txBody>
      </p:sp>
      <p:sp>
        <p:nvSpPr>
          <p:cNvPr id="45" name="文字方塊 44">
            <a:extLst>
              <a:ext uri="{FF2B5EF4-FFF2-40B4-BE49-F238E27FC236}">
                <a16:creationId xmlns:a16="http://schemas.microsoft.com/office/drawing/2014/main" id="{1EAC02F9-D2F6-3E02-34BD-89142775A3FB}"/>
              </a:ext>
            </a:extLst>
          </p:cNvPr>
          <p:cNvSpPr txBox="1"/>
          <p:nvPr/>
        </p:nvSpPr>
        <p:spPr>
          <a:xfrm>
            <a:off x="11137692" y="5336498"/>
            <a:ext cx="184731" cy="369332"/>
          </a:xfrm>
          <a:prstGeom prst="rect">
            <a:avLst/>
          </a:prstGeom>
          <a:noFill/>
        </p:spPr>
        <p:txBody>
          <a:bodyPr wrap="none" rtlCol="0">
            <a:spAutoFit/>
          </a:bodyPr>
          <a:lstStyle/>
          <a:p>
            <a:endParaRPr kumimoji="1" lang="zh-HK" altLang="en-US" dirty="0"/>
          </a:p>
        </p:txBody>
      </p:sp>
      <p:grpSp>
        <p:nvGrpSpPr>
          <p:cNvPr id="5" name="群組 4">
            <a:extLst>
              <a:ext uri="{FF2B5EF4-FFF2-40B4-BE49-F238E27FC236}">
                <a16:creationId xmlns:a16="http://schemas.microsoft.com/office/drawing/2014/main" id="{4F40684D-875C-E126-192B-AE977755B85A}"/>
              </a:ext>
            </a:extLst>
          </p:cNvPr>
          <p:cNvGrpSpPr/>
          <p:nvPr/>
        </p:nvGrpSpPr>
        <p:grpSpPr>
          <a:xfrm>
            <a:off x="892419" y="1480532"/>
            <a:ext cx="9867484" cy="2374805"/>
            <a:chOff x="892419" y="1480532"/>
            <a:chExt cx="9867484" cy="2374805"/>
          </a:xfrm>
        </p:grpSpPr>
        <p:grpSp>
          <p:nvGrpSpPr>
            <p:cNvPr id="4" name="群組 3">
              <a:extLst>
                <a:ext uri="{FF2B5EF4-FFF2-40B4-BE49-F238E27FC236}">
                  <a16:creationId xmlns:a16="http://schemas.microsoft.com/office/drawing/2014/main" id="{C7BDD945-88B7-BD1D-93B3-26FDB0CC206F}"/>
                </a:ext>
              </a:extLst>
            </p:cNvPr>
            <p:cNvGrpSpPr/>
            <p:nvPr/>
          </p:nvGrpSpPr>
          <p:grpSpPr>
            <a:xfrm>
              <a:off x="3126732" y="1480532"/>
              <a:ext cx="7633171" cy="2374805"/>
              <a:chOff x="3126732" y="1480532"/>
              <a:chExt cx="7633171" cy="2374805"/>
            </a:xfrm>
            <a:gradFill flip="none" rotWithShape="1">
              <a:gsLst>
                <a:gs pos="0">
                  <a:srgbClr val="90E0F0">
                    <a:lumMod val="80000"/>
                  </a:srgbClr>
                </a:gs>
                <a:gs pos="100000">
                  <a:srgbClr val="ADE8F4"/>
                </a:gs>
              </a:gsLst>
              <a:lin ang="0" scaled="1"/>
              <a:tileRect/>
            </a:gradFill>
          </p:grpSpPr>
          <p:grpSp>
            <p:nvGrpSpPr>
              <p:cNvPr id="3" name="群組 2">
                <a:extLst>
                  <a:ext uri="{FF2B5EF4-FFF2-40B4-BE49-F238E27FC236}">
                    <a16:creationId xmlns:a16="http://schemas.microsoft.com/office/drawing/2014/main" id="{3724AAED-F8E7-FF0D-E8B4-A49447B3260D}"/>
                  </a:ext>
                </a:extLst>
              </p:cNvPr>
              <p:cNvGrpSpPr/>
              <p:nvPr/>
            </p:nvGrpSpPr>
            <p:grpSpPr>
              <a:xfrm>
                <a:off x="3126732" y="1975140"/>
                <a:ext cx="2435456" cy="1868967"/>
                <a:chOff x="3126732" y="1920710"/>
                <a:chExt cx="2435456" cy="1868967"/>
              </a:xfrm>
              <a:grpFill/>
            </p:grpSpPr>
            <p:sp>
              <p:nvSpPr>
                <p:cNvPr id="55" name="Google Shape;402;p49">
                  <a:extLst>
                    <a:ext uri="{FF2B5EF4-FFF2-40B4-BE49-F238E27FC236}">
                      <a16:creationId xmlns:a16="http://schemas.microsoft.com/office/drawing/2014/main" id="{C5E12F0A-5092-E064-1E77-FFF7AF45A389}"/>
                    </a:ext>
                  </a:extLst>
                </p:cNvPr>
                <p:cNvSpPr txBox="1">
                  <a:spLocks/>
                </p:cNvSpPr>
                <p:nvPr/>
              </p:nvSpPr>
              <p:spPr>
                <a:xfrm>
                  <a:off x="3126732" y="1920710"/>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sz="1600" b="1" dirty="0">
                      <a:latin typeface="+mj-lt"/>
                    </a:rPr>
                    <a:t>Expertise</a:t>
                  </a:r>
                </a:p>
              </p:txBody>
            </p:sp>
            <p:sp>
              <p:nvSpPr>
                <p:cNvPr id="56" name="Google Shape;402;p49">
                  <a:extLst>
                    <a:ext uri="{FF2B5EF4-FFF2-40B4-BE49-F238E27FC236}">
                      <a16:creationId xmlns:a16="http://schemas.microsoft.com/office/drawing/2014/main" id="{1ACA605B-3286-461F-F6C1-57EA9FF26BEC}"/>
                    </a:ext>
                  </a:extLst>
                </p:cNvPr>
                <p:cNvSpPr txBox="1">
                  <a:spLocks/>
                </p:cNvSpPr>
                <p:nvPr/>
              </p:nvSpPr>
              <p:spPr>
                <a:xfrm>
                  <a:off x="3126732" y="2415016"/>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altLang="zh-HK" sz="1600" b="1" dirty="0">
                      <a:latin typeface="+mj-lt"/>
                    </a:rPr>
                    <a:t>Accessibility</a:t>
                  </a:r>
                </a:p>
              </p:txBody>
            </p:sp>
            <p:sp>
              <p:nvSpPr>
                <p:cNvPr id="57" name="Google Shape;402;p49">
                  <a:extLst>
                    <a:ext uri="{FF2B5EF4-FFF2-40B4-BE49-F238E27FC236}">
                      <a16:creationId xmlns:a16="http://schemas.microsoft.com/office/drawing/2014/main" id="{62E537FA-F249-3411-A4FB-FCC503055B04}"/>
                    </a:ext>
                  </a:extLst>
                </p:cNvPr>
                <p:cNvSpPr txBox="1">
                  <a:spLocks/>
                </p:cNvSpPr>
                <p:nvPr/>
              </p:nvSpPr>
              <p:spPr>
                <a:xfrm>
                  <a:off x="3126732" y="2909322"/>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HK" altLang="zh-HK" sz="1600" b="1" dirty="0">
                      <a:latin typeface="+mj-lt"/>
                    </a:rPr>
                    <a:t>Wealth Requirement</a:t>
                  </a:r>
                </a:p>
              </p:txBody>
            </p:sp>
            <p:sp>
              <p:nvSpPr>
                <p:cNvPr id="58" name="Google Shape;402;p49">
                  <a:extLst>
                    <a:ext uri="{FF2B5EF4-FFF2-40B4-BE49-F238E27FC236}">
                      <a16:creationId xmlns:a16="http://schemas.microsoft.com/office/drawing/2014/main" id="{5ADFAF63-2C22-5393-CC5C-A3CBA33E99FE}"/>
                    </a:ext>
                  </a:extLst>
                </p:cNvPr>
                <p:cNvSpPr txBox="1">
                  <a:spLocks/>
                </p:cNvSpPr>
                <p:nvPr/>
              </p:nvSpPr>
              <p:spPr>
                <a:xfrm>
                  <a:off x="3126732" y="3403629"/>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HK" sz="1600" b="1" i="0" dirty="0">
                      <a:solidFill>
                        <a:srgbClr val="000000"/>
                      </a:solidFill>
                      <a:effectLst/>
                      <a:latin typeface="+mj-lt"/>
                    </a:rPr>
                    <a:t>Efficiency</a:t>
                  </a:r>
                  <a:endParaRPr lang="en-HK" altLang="zh-HK" sz="1600" b="1" dirty="0">
                    <a:latin typeface="+mj-lt"/>
                  </a:endParaRPr>
                </a:p>
              </p:txBody>
            </p:sp>
          </p:grpSp>
          <p:sp>
            <p:nvSpPr>
              <p:cNvPr id="59" name="Google Shape;402;p49">
                <a:extLst>
                  <a:ext uri="{FF2B5EF4-FFF2-40B4-BE49-F238E27FC236}">
                    <a16:creationId xmlns:a16="http://schemas.microsoft.com/office/drawing/2014/main" id="{9FC6D42A-4D67-63D8-0116-31C58461695F}"/>
                  </a:ext>
                </a:extLst>
              </p:cNvPr>
              <p:cNvSpPr txBox="1">
                <a:spLocks/>
              </p:cNvSpPr>
              <p:nvPr/>
            </p:nvSpPr>
            <p:spPr>
              <a:xfrm>
                <a:off x="5725589" y="1480532"/>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HK" sz="1600" b="1" i="0" dirty="0">
                    <a:solidFill>
                      <a:srgbClr val="000000"/>
                    </a:solidFill>
                    <a:effectLst/>
                    <a:latin typeface="+mj-lt"/>
                  </a:rPr>
                  <a:t>Robo-Advisors</a:t>
                </a:r>
                <a:endParaRPr lang="en-HK" sz="1200" b="1" dirty="0">
                  <a:latin typeface="+mj-lt"/>
                </a:endParaRPr>
              </a:p>
            </p:txBody>
          </p:sp>
          <p:sp>
            <p:nvSpPr>
              <p:cNvPr id="60" name="Google Shape;402;p49">
                <a:extLst>
                  <a:ext uri="{FF2B5EF4-FFF2-40B4-BE49-F238E27FC236}">
                    <a16:creationId xmlns:a16="http://schemas.microsoft.com/office/drawing/2014/main" id="{DE5D5506-B3E3-E141-B512-D72C62BA5869}"/>
                  </a:ext>
                </a:extLst>
              </p:cNvPr>
              <p:cNvSpPr txBox="1">
                <a:spLocks/>
              </p:cNvSpPr>
              <p:nvPr/>
            </p:nvSpPr>
            <p:spPr>
              <a:xfrm>
                <a:off x="8324447" y="1480532"/>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HK" sz="1600" b="1" i="0" dirty="0">
                    <a:solidFill>
                      <a:srgbClr val="000000"/>
                    </a:solidFill>
                    <a:effectLst/>
                    <a:latin typeface="+mj-lt"/>
                  </a:rPr>
                  <a:t>Traditional Advisors</a:t>
                </a:r>
                <a:endParaRPr lang="en-HK" sz="1200" b="1" dirty="0">
                  <a:latin typeface="+mj-lt"/>
                </a:endParaRPr>
              </a:p>
            </p:txBody>
          </p:sp>
          <p:sp>
            <p:nvSpPr>
              <p:cNvPr id="61" name="Google Shape;402;p49">
                <a:extLst>
                  <a:ext uri="{FF2B5EF4-FFF2-40B4-BE49-F238E27FC236}">
                    <a16:creationId xmlns:a16="http://schemas.microsoft.com/office/drawing/2014/main" id="{233DE088-6E81-08B5-B92F-2CA933581DF1}"/>
                  </a:ext>
                </a:extLst>
              </p:cNvPr>
              <p:cNvSpPr txBox="1">
                <a:spLocks/>
              </p:cNvSpPr>
              <p:nvPr/>
            </p:nvSpPr>
            <p:spPr>
              <a:xfrm>
                <a:off x="5725589" y="1951798"/>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2" name="Google Shape;402;p49">
                <a:extLst>
                  <a:ext uri="{FF2B5EF4-FFF2-40B4-BE49-F238E27FC236}">
                    <a16:creationId xmlns:a16="http://schemas.microsoft.com/office/drawing/2014/main" id="{334CFE4F-39DC-08C6-2BD3-C010A7BC268E}"/>
                  </a:ext>
                </a:extLst>
              </p:cNvPr>
              <p:cNvSpPr txBox="1">
                <a:spLocks/>
              </p:cNvSpPr>
              <p:nvPr/>
            </p:nvSpPr>
            <p:spPr>
              <a:xfrm>
                <a:off x="5725589" y="2453793"/>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3" name="Google Shape;402;p49">
                <a:extLst>
                  <a:ext uri="{FF2B5EF4-FFF2-40B4-BE49-F238E27FC236}">
                    <a16:creationId xmlns:a16="http://schemas.microsoft.com/office/drawing/2014/main" id="{195920ED-6298-C46C-1EB6-1354B21B1B81}"/>
                  </a:ext>
                </a:extLst>
              </p:cNvPr>
              <p:cNvSpPr txBox="1">
                <a:spLocks/>
              </p:cNvSpPr>
              <p:nvPr/>
            </p:nvSpPr>
            <p:spPr>
              <a:xfrm>
                <a:off x="5725589" y="2955788"/>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4" name="Google Shape;402;p49">
                <a:extLst>
                  <a:ext uri="{FF2B5EF4-FFF2-40B4-BE49-F238E27FC236}">
                    <a16:creationId xmlns:a16="http://schemas.microsoft.com/office/drawing/2014/main" id="{3A78F21A-D372-196B-91CD-4AEF7639A94D}"/>
                  </a:ext>
                </a:extLst>
              </p:cNvPr>
              <p:cNvSpPr txBox="1">
                <a:spLocks/>
              </p:cNvSpPr>
              <p:nvPr/>
            </p:nvSpPr>
            <p:spPr>
              <a:xfrm>
                <a:off x="5725589" y="3457783"/>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5" name="Google Shape;402;p49">
                <a:extLst>
                  <a:ext uri="{FF2B5EF4-FFF2-40B4-BE49-F238E27FC236}">
                    <a16:creationId xmlns:a16="http://schemas.microsoft.com/office/drawing/2014/main" id="{F85123C0-F896-E946-3BA4-6C64F544881C}"/>
                  </a:ext>
                </a:extLst>
              </p:cNvPr>
              <p:cNvSpPr txBox="1">
                <a:spLocks/>
              </p:cNvSpPr>
              <p:nvPr/>
            </p:nvSpPr>
            <p:spPr>
              <a:xfrm>
                <a:off x="8324447" y="1963304"/>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6" name="Google Shape;402;p49">
                <a:extLst>
                  <a:ext uri="{FF2B5EF4-FFF2-40B4-BE49-F238E27FC236}">
                    <a16:creationId xmlns:a16="http://schemas.microsoft.com/office/drawing/2014/main" id="{9711D5BD-D0DD-A0AA-9C01-BDBE65832B19}"/>
                  </a:ext>
                </a:extLst>
              </p:cNvPr>
              <p:cNvSpPr txBox="1">
                <a:spLocks/>
              </p:cNvSpPr>
              <p:nvPr/>
            </p:nvSpPr>
            <p:spPr>
              <a:xfrm>
                <a:off x="8324447" y="2465299"/>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7" name="Google Shape;402;p49">
                <a:extLst>
                  <a:ext uri="{FF2B5EF4-FFF2-40B4-BE49-F238E27FC236}">
                    <a16:creationId xmlns:a16="http://schemas.microsoft.com/office/drawing/2014/main" id="{BC798207-03EB-AF40-0E86-5D3BAB7D6935}"/>
                  </a:ext>
                </a:extLst>
              </p:cNvPr>
              <p:cNvSpPr txBox="1">
                <a:spLocks/>
              </p:cNvSpPr>
              <p:nvPr/>
            </p:nvSpPr>
            <p:spPr>
              <a:xfrm>
                <a:off x="8324447" y="2967294"/>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sp>
            <p:nvSpPr>
              <p:cNvPr id="68" name="Google Shape;402;p49">
                <a:extLst>
                  <a:ext uri="{FF2B5EF4-FFF2-40B4-BE49-F238E27FC236}">
                    <a16:creationId xmlns:a16="http://schemas.microsoft.com/office/drawing/2014/main" id="{3F5C1386-A6B9-98EC-7060-9E2836680225}"/>
                  </a:ext>
                </a:extLst>
              </p:cNvPr>
              <p:cNvSpPr txBox="1">
                <a:spLocks/>
              </p:cNvSpPr>
              <p:nvPr/>
            </p:nvSpPr>
            <p:spPr>
              <a:xfrm>
                <a:off x="8324447" y="3469289"/>
                <a:ext cx="2435456" cy="386048"/>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HK" sz="1600" b="1" dirty="0">
                  <a:latin typeface="+mj-lt"/>
                </a:endParaRPr>
              </a:p>
            </p:txBody>
          </p:sp>
        </p:grpSp>
        <p:grpSp>
          <p:nvGrpSpPr>
            <p:cNvPr id="50" name="群組 49">
              <a:extLst>
                <a:ext uri="{FF2B5EF4-FFF2-40B4-BE49-F238E27FC236}">
                  <a16:creationId xmlns:a16="http://schemas.microsoft.com/office/drawing/2014/main" id="{677A96AD-36AE-48CC-3FEB-3EE231082C96}"/>
                </a:ext>
              </a:extLst>
            </p:cNvPr>
            <p:cNvGrpSpPr/>
            <p:nvPr/>
          </p:nvGrpSpPr>
          <p:grpSpPr>
            <a:xfrm>
              <a:off x="6778156" y="1970274"/>
              <a:ext cx="330322" cy="1845694"/>
              <a:chOff x="6507497" y="4638837"/>
              <a:chExt cx="330322" cy="1845694"/>
            </a:xfrm>
          </p:grpSpPr>
          <p:pic>
            <p:nvPicPr>
              <p:cNvPr id="51" name="Graphic 32" descr="Badge Tick1 with solid fill">
                <a:extLst>
                  <a:ext uri="{FF2B5EF4-FFF2-40B4-BE49-F238E27FC236}">
                    <a16:creationId xmlns:a16="http://schemas.microsoft.com/office/drawing/2014/main" id="{866224EF-95E1-4D2C-4971-C1CB9B486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497" y="4638837"/>
                <a:ext cx="330322" cy="330322"/>
              </a:xfrm>
              <a:prstGeom prst="rect">
                <a:avLst/>
              </a:prstGeom>
            </p:spPr>
          </p:pic>
          <p:pic>
            <p:nvPicPr>
              <p:cNvPr id="52" name="Graphic 32" descr="Badge Tick1 with solid fill">
                <a:extLst>
                  <a:ext uri="{FF2B5EF4-FFF2-40B4-BE49-F238E27FC236}">
                    <a16:creationId xmlns:a16="http://schemas.microsoft.com/office/drawing/2014/main" id="{DABD1C22-9D32-D984-DA43-818A0A9DE3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497" y="5143961"/>
                <a:ext cx="330322" cy="330322"/>
              </a:xfrm>
              <a:prstGeom prst="rect">
                <a:avLst/>
              </a:prstGeom>
            </p:spPr>
          </p:pic>
          <p:pic>
            <p:nvPicPr>
              <p:cNvPr id="53" name="Graphic 32" descr="Badge Tick1 with solid fill">
                <a:extLst>
                  <a:ext uri="{FF2B5EF4-FFF2-40B4-BE49-F238E27FC236}">
                    <a16:creationId xmlns:a16="http://schemas.microsoft.com/office/drawing/2014/main" id="{0C535A4D-CA86-6FDF-B019-47C2B3B97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497" y="6154209"/>
                <a:ext cx="330322" cy="330322"/>
              </a:xfrm>
              <a:prstGeom prst="rect">
                <a:avLst/>
              </a:prstGeom>
            </p:spPr>
          </p:pic>
          <p:pic>
            <p:nvPicPr>
              <p:cNvPr id="54" name="Graphic 32" descr="Badge Tick1 with solid fill">
                <a:extLst>
                  <a:ext uri="{FF2B5EF4-FFF2-40B4-BE49-F238E27FC236}">
                    <a16:creationId xmlns:a16="http://schemas.microsoft.com/office/drawing/2014/main" id="{AF04BC45-33AA-B8B7-E7FF-B07BAB68CC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7497" y="5649085"/>
                <a:ext cx="330322" cy="330322"/>
              </a:xfrm>
              <a:prstGeom prst="rect">
                <a:avLst/>
              </a:prstGeom>
            </p:spPr>
          </p:pic>
        </p:grpSp>
        <p:sp>
          <p:nvSpPr>
            <p:cNvPr id="48" name="文字方塊 47">
              <a:extLst>
                <a:ext uri="{FF2B5EF4-FFF2-40B4-BE49-F238E27FC236}">
                  <a16:creationId xmlns:a16="http://schemas.microsoft.com/office/drawing/2014/main" id="{09932875-D483-5338-A73D-F60B0DB4A0CE}"/>
                </a:ext>
              </a:extLst>
            </p:cNvPr>
            <p:cNvSpPr txBox="1"/>
            <p:nvPr/>
          </p:nvSpPr>
          <p:spPr>
            <a:xfrm>
              <a:off x="892419" y="2344769"/>
              <a:ext cx="1877301" cy="646331"/>
            </a:xfrm>
            <a:prstGeom prst="rect">
              <a:avLst/>
            </a:prstGeom>
            <a:noFill/>
          </p:spPr>
          <p:txBody>
            <a:bodyPr wrap="square">
              <a:spAutoFit/>
            </a:bodyPr>
            <a:lstStyle/>
            <a:p>
              <a:pPr algn="ctr"/>
              <a:r>
                <a:rPr lang="en-HK" altLang="zh-HK" sz="1800" b="1" dirty="0">
                  <a:solidFill>
                    <a:schemeClr val="tx1"/>
                  </a:solidFill>
                </a:rPr>
                <a:t>Benefit of </a:t>
              </a:r>
              <a:r>
                <a:rPr lang="en-HK" altLang="zh-HK" sz="1800" b="1" dirty="0">
                  <a:solidFill>
                    <a:srgbClr val="103662"/>
                  </a:solidFill>
                </a:rPr>
                <a:t>Robo-Advisors</a:t>
              </a:r>
              <a:endParaRPr lang="zh-HK" altLang="en-US" b="1" dirty="0">
                <a:solidFill>
                  <a:srgbClr val="103662"/>
                </a:solidFill>
              </a:endParaRPr>
            </a:p>
          </p:txBody>
        </p:sp>
      </p:grpSp>
      <p:grpSp>
        <p:nvGrpSpPr>
          <p:cNvPr id="69" name="群組 68">
            <a:extLst>
              <a:ext uri="{FF2B5EF4-FFF2-40B4-BE49-F238E27FC236}">
                <a16:creationId xmlns:a16="http://schemas.microsoft.com/office/drawing/2014/main" id="{F89AD8B0-5967-CB6F-07D7-9ACAB44A0794}"/>
              </a:ext>
            </a:extLst>
          </p:cNvPr>
          <p:cNvGrpSpPr/>
          <p:nvPr/>
        </p:nvGrpSpPr>
        <p:grpSpPr>
          <a:xfrm>
            <a:off x="609723" y="4407867"/>
            <a:ext cx="10166529" cy="1939202"/>
            <a:chOff x="452488" y="1625812"/>
            <a:chExt cx="10166529" cy="1939202"/>
          </a:xfrm>
        </p:grpSpPr>
        <p:sp>
          <p:nvSpPr>
            <p:cNvPr id="70" name="文字方塊 69">
              <a:extLst>
                <a:ext uri="{FF2B5EF4-FFF2-40B4-BE49-F238E27FC236}">
                  <a16:creationId xmlns:a16="http://schemas.microsoft.com/office/drawing/2014/main" id="{FBCCF0DA-49C3-D905-F6FB-2DD90671EAB5}"/>
                </a:ext>
              </a:extLst>
            </p:cNvPr>
            <p:cNvSpPr txBox="1"/>
            <p:nvPr/>
          </p:nvSpPr>
          <p:spPr>
            <a:xfrm>
              <a:off x="452488" y="2267042"/>
              <a:ext cx="2338008" cy="656743"/>
            </a:xfrm>
            <a:prstGeom prst="rect">
              <a:avLst/>
            </a:prstGeom>
            <a:noFill/>
          </p:spPr>
          <p:txBody>
            <a:bodyPr wrap="square" rtlCol="0">
              <a:spAutoFit/>
            </a:bodyPr>
            <a:lstStyle/>
            <a:p>
              <a:pPr algn="ctr"/>
              <a:r>
                <a:rPr kumimoji="1" lang="en-US" altLang="zh-HK" b="1" dirty="0"/>
                <a:t>Characteristic of </a:t>
              </a:r>
              <a:r>
                <a:rPr kumimoji="1" lang="en-US" altLang="zh-HK" b="1" dirty="0">
                  <a:solidFill>
                    <a:srgbClr val="103662"/>
                  </a:solidFill>
                </a:rPr>
                <a:t>Retail Investors</a:t>
              </a:r>
              <a:endParaRPr kumimoji="1" lang="zh-HK" altLang="en-US" b="1" dirty="0">
                <a:solidFill>
                  <a:srgbClr val="103662"/>
                </a:solidFill>
              </a:endParaRPr>
            </a:p>
          </p:txBody>
        </p:sp>
        <p:pic>
          <p:nvPicPr>
            <p:cNvPr id="71" name="Picture 46" descr="Close-up of a stopwatch">
              <a:extLst>
                <a:ext uri="{FF2B5EF4-FFF2-40B4-BE49-F238E27FC236}">
                  <a16:creationId xmlns:a16="http://schemas.microsoft.com/office/drawing/2014/main" id="{7A6766BE-D38A-E196-6E8B-A63315FFDF72}"/>
                </a:ext>
              </a:extLst>
            </p:cNvPr>
            <p:cNvPicPr>
              <a:picLocks noChangeAspect="1"/>
            </p:cNvPicPr>
            <p:nvPr/>
          </p:nvPicPr>
          <p:blipFill rotWithShape="1">
            <a:blip r:embed="rId5">
              <a:alphaModFix/>
            </a:blip>
            <a:srcRect b="4782"/>
            <a:stretch/>
          </p:blipFill>
          <p:spPr>
            <a:xfrm>
              <a:off x="5553291" y="1625812"/>
              <a:ext cx="2435456" cy="1939202"/>
            </a:xfrm>
            <a:prstGeom prst="rect">
              <a:avLst/>
            </a:prstGeom>
          </p:spPr>
        </p:pic>
        <p:pic>
          <p:nvPicPr>
            <p:cNvPr id="72" name="Picture 2" descr="How to improve your investment knowledge | Odyssey">
              <a:extLst>
                <a:ext uri="{FF2B5EF4-FFF2-40B4-BE49-F238E27FC236}">
                  <a16:creationId xmlns:a16="http://schemas.microsoft.com/office/drawing/2014/main" id="{8C26CE3C-2447-2B76-9354-F2343F3CF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282" y="1646157"/>
              <a:ext cx="2432329" cy="1918857"/>
            </a:xfrm>
            <a:prstGeom prst="rect">
              <a:avLst/>
            </a:prstGeom>
            <a:noFill/>
            <a:extLst>
              <a:ext uri="{909E8E84-426E-40DD-AFC4-6F175D3DCCD1}">
                <a14:hiddenFill xmlns:a14="http://schemas.microsoft.com/office/drawing/2010/main">
                  <a:solidFill>
                    <a:srgbClr val="FFFFFF"/>
                  </a:solidFill>
                </a14:hiddenFill>
              </a:ext>
            </a:extLst>
          </p:spPr>
        </p:pic>
        <p:pic>
          <p:nvPicPr>
            <p:cNvPr id="73" name="圖片 72">
              <a:extLst>
                <a:ext uri="{FF2B5EF4-FFF2-40B4-BE49-F238E27FC236}">
                  <a16:creationId xmlns:a16="http://schemas.microsoft.com/office/drawing/2014/main" id="{D1BE085C-EDE0-D41F-0E1F-4EFF8F80CE08}"/>
                </a:ext>
              </a:extLst>
            </p:cNvPr>
            <p:cNvPicPr>
              <a:picLocks noChangeAspect="1"/>
            </p:cNvPicPr>
            <p:nvPr/>
          </p:nvPicPr>
          <p:blipFill rotWithShape="1">
            <a:blip r:embed="rId7"/>
            <a:srcRect l="16854" r="13732"/>
            <a:stretch/>
          </p:blipFill>
          <p:spPr>
            <a:xfrm>
              <a:off x="8189427" y="1646157"/>
              <a:ext cx="2429590" cy="1918857"/>
            </a:xfrm>
            <a:prstGeom prst="rect">
              <a:avLst/>
            </a:prstGeom>
          </p:spPr>
        </p:pic>
        <p:grpSp>
          <p:nvGrpSpPr>
            <p:cNvPr id="74" name="群組 73">
              <a:extLst>
                <a:ext uri="{FF2B5EF4-FFF2-40B4-BE49-F238E27FC236}">
                  <a16:creationId xmlns:a16="http://schemas.microsoft.com/office/drawing/2014/main" id="{6F1FA860-6213-5300-49DD-8795931F6FD6}"/>
                </a:ext>
              </a:extLst>
            </p:cNvPr>
            <p:cNvGrpSpPr/>
            <p:nvPr/>
          </p:nvGrpSpPr>
          <p:grpSpPr>
            <a:xfrm>
              <a:off x="2932593" y="1625812"/>
              <a:ext cx="2420018" cy="1939202"/>
              <a:chOff x="2917155" y="1625812"/>
              <a:chExt cx="2435456" cy="1939202"/>
            </a:xfrm>
          </p:grpSpPr>
          <p:sp>
            <p:nvSpPr>
              <p:cNvPr id="81" name="矩形 80">
                <a:extLst>
                  <a:ext uri="{FF2B5EF4-FFF2-40B4-BE49-F238E27FC236}">
                    <a16:creationId xmlns:a16="http://schemas.microsoft.com/office/drawing/2014/main" id="{3FD6C598-01E2-65CB-A4BC-6C94786ED9E2}"/>
                  </a:ext>
                </a:extLst>
              </p:cNvPr>
              <p:cNvSpPr/>
              <p:nvPr/>
            </p:nvSpPr>
            <p:spPr>
              <a:xfrm>
                <a:off x="2917155" y="1625812"/>
                <a:ext cx="2435456" cy="1939202"/>
              </a:xfrm>
              <a:prstGeom prst="rect">
                <a:avLst/>
              </a:prstGeom>
              <a:solidFill>
                <a:schemeClr val="bg2">
                  <a:lumMod val="5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82" name="文字方塊 81">
                <a:extLst>
                  <a:ext uri="{FF2B5EF4-FFF2-40B4-BE49-F238E27FC236}">
                    <a16:creationId xmlns:a16="http://schemas.microsoft.com/office/drawing/2014/main" id="{D70F1078-6375-6B9D-AFC0-647C3AA02278}"/>
                  </a:ext>
                </a:extLst>
              </p:cNvPr>
              <p:cNvSpPr txBox="1"/>
              <p:nvPr/>
            </p:nvSpPr>
            <p:spPr>
              <a:xfrm>
                <a:off x="3145348" y="2241470"/>
                <a:ext cx="1979071" cy="707886"/>
              </a:xfrm>
              <a:prstGeom prst="rect">
                <a:avLst/>
              </a:prstGeom>
              <a:noFill/>
            </p:spPr>
            <p:txBody>
              <a:bodyPr wrap="square" rtlCol="0">
                <a:spAutoFit/>
              </a:bodyPr>
              <a:lstStyle/>
              <a:p>
                <a:pPr algn="ctr"/>
                <a:r>
                  <a:rPr kumimoji="1" lang="en-US" altLang="zh-HK" sz="2000" b="1" dirty="0">
                    <a:solidFill>
                      <a:schemeClr val="bg1"/>
                    </a:solidFill>
                  </a:rPr>
                  <a:t>Lack of knowledge</a:t>
                </a:r>
                <a:endParaRPr kumimoji="1" lang="zh-HK" altLang="en-US" sz="2000" b="1" dirty="0">
                  <a:solidFill>
                    <a:schemeClr val="bg1"/>
                  </a:solidFill>
                </a:endParaRPr>
              </a:p>
            </p:txBody>
          </p:sp>
        </p:grpSp>
        <p:grpSp>
          <p:nvGrpSpPr>
            <p:cNvPr id="75" name="群組 74">
              <a:extLst>
                <a:ext uri="{FF2B5EF4-FFF2-40B4-BE49-F238E27FC236}">
                  <a16:creationId xmlns:a16="http://schemas.microsoft.com/office/drawing/2014/main" id="{AA054C60-2CEC-C751-28B3-952BA9FCAF18}"/>
                </a:ext>
              </a:extLst>
            </p:cNvPr>
            <p:cNvGrpSpPr/>
            <p:nvPr/>
          </p:nvGrpSpPr>
          <p:grpSpPr>
            <a:xfrm>
              <a:off x="5568729" y="1625812"/>
              <a:ext cx="2420018" cy="1939202"/>
              <a:chOff x="5516012" y="1625812"/>
              <a:chExt cx="2435456" cy="1939202"/>
            </a:xfrm>
          </p:grpSpPr>
          <p:sp>
            <p:nvSpPr>
              <p:cNvPr id="79" name="矩形 78">
                <a:extLst>
                  <a:ext uri="{FF2B5EF4-FFF2-40B4-BE49-F238E27FC236}">
                    <a16:creationId xmlns:a16="http://schemas.microsoft.com/office/drawing/2014/main" id="{49CBEB62-A197-B7DA-C7CD-598A53EF41E1}"/>
                  </a:ext>
                </a:extLst>
              </p:cNvPr>
              <p:cNvSpPr/>
              <p:nvPr/>
            </p:nvSpPr>
            <p:spPr>
              <a:xfrm>
                <a:off x="5516012" y="1625812"/>
                <a:ext cx="2435456" cy="1939202"/>
              </a:xfrm>
              <a:prstGeom prst="rect">
                <a:avLst/>
              </a:prstGeom>
              <a:solidFill>
                <a:schemeClr val="bg2">
                  <a:lumMod val="5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80" name="文字方塊 79">
                <a:extLst>
                  <a:ext uri="{FF2B5EF4-FFF2-40B4-BE49-F238E27FC236}">
                    <a16:creationId xmlns:a16="http://schemas.microsoft.com/office/drawing/2014/main" id="{BC2EEB9F-BDCB-3B24-DA18-0FFED1B43FDE}"/>
                  </a:ext>
                </a:extLst>
              </p:cNvPr>
              <p:cNvSpPr txBox="1"/>
              <p:nvPr/>
            </p:nvSpPr>
            <p:spPr>
              <a:xfrm>
                <a:off x="5894408" y="2395358"/>
                <a:ext cx="1678665" cy="400110"/>
              </a:xfrm>
              <a:prstGeom prst="rect">
                <a:avLst/>
              </a:prstGeom>
              <a:noFill/>
            </p:spPr>
            <p:txBody>
              <a:bodyPr wrap="none" rtlCol="0">
                <a:spAutoFit/>
              </a:bodyPr>
              <a:lstStyle/>
              <a:p>
                <a:r>
                  <a:rPr kumimoji="1" lang="en-US" altLang="zh-HK" sz="2000" b="1" dirty="0">
                    <a:solidFill>
                      <a:schemeClr val="bg1"/>
                    </a:solidFill>
                  </a:rPr>
                  <a:t>Lack of time</a:t>
                </a:r>
                <a:endParaRPr kumimoji="1" lang="zh-HK" altLang="en-US" sz="2000" b="1" dirty="0">
                  <a:solidFill>
                    <a:schemeClr val="bg1"/>
                  </a:solidFill>
                </a:endParaRPr>
              </a:p>
            </p:txBody>
          </p:sp>
        </p:grpSp>
        <p:grpSp>
          <p:nvGrpSpPr>
            <p:cNvPr id="76" name="群組 75">
              <a:extLst>
                <a:ext uri="{FF2B5EF4-FFF2-40B4-BE49-F238E27FC236}">
                  <a16:creationId xmlns:a16="http://schemas.microsoft.com/office/drawing/2014/main" id="{3E05C2F8-EBD9-8A27-7F22-31C875602797}"/>
                </a:ext>
              </a:extLst>
            </p:cNvPr>
            <p:cNvGrpSpPr/>
            <p:nvPr/>
          </p:nvGrpSpPr>
          <p:grpSpPr>
            <a:xfrm>
              <a:off x="8183561" y="1625812"/>
              <a:ext cx="2435456" cy="1939202"/>
              <a:chOff x="8183561" y="1605467"/>
              <a:chExt cx="2435456" cy="1939202"/>
            </a:xfrm>
          </p:grpSpPr>
          <p:sp>
            <p:nvSpPr>
              <p:cNvPr id="77" name="矩形 76">
                <a:extLst>
                  <a:ext uri="{FF2B5EF4-FFF2-40B4-BE49-F238E27FC236}">
                    <a16:creationId xmlns:a16="http://schemas.microsoft.com/office/drawing/2014/main" id="{FBB86BDC-BA92-A576-DFA7-8FE620BC2FEC}"/>
                  </a:ext>
                </a:extLst>
              </p:cNvPr>
              <p:cNvSpPr/>
              <p:nvPr/>
            </p:nvSpPr>
            <p:spPr>
              <a:xfrm>
                <a:off x="8183561" y="1605467"/>
                <a:ext cx="2435456" cy="1939202"/>
              </a:xfrm>
              <a:prstGeom prst="rect">
                <a:avLst/>
              </a:prstGeom>
              <a:solidFill>
                <a:schemeClr val="bg2">
                  <a:lumMod val="5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78" name="文字方塊 77">
                <a:extLst>
                  <a:ext uri="{FF2B5EF4-FFF2-40B4-BE49-F238E27FC236}">
                    <a16:creationId xmlns:a16="http://schemas.microsoft.com/office/drawing/2014/main" id="{9BA16519-9294-9CF7-994A-88906CDE1D97}"/>
                  </a:ext>
                </a:extLst>
              </p:cNvPr>
              <p:cNvSpPr txBox="1"/>
              <p:nvPr/>
            </p:nvSpPr>
            <p:spPr>
              <a:xfrm>
                <a:off x="8497346" y="2221125"/>
                <a:ext cx="1842067" cy="707886"/>
              </a:xfrm>
              <a:prstGeom prst="rect">
                <a:avLst/>
              </a:prstGeom>
              <a:noFill/>
            </p:spPr>
            <p:txBody>
              <a:bodyPr wrap="square" rtlCol="0">
                <a:spAutoFit/>
              </a:bodyPr>
              <a:lstStyle/>
              <a:p>
                <a:pPr algn="ctr"/>
                <a:r>
                  <a:rPr kumimoji="1" lang="en-US" altLang="zh-HK" sz="2000" b="1" dirty="0">
                    <a:solidFill>
                      <a:schemeClr val="bg1"/>
                    </a:solidFill>
                  </a:rPr>
                  <a:t>Desire for simplification</a:t>
                </a:r>
                <a:endParaRPr kumimoji="1" lang="zh-HK" altLang="en-US" sz="2000" b="1" dirty="0">
                  <a:solidFill>
                    <a:schemeClr val="bg1"/>
                  </a:solidFill>
                </a:endParaRPr>
              </a:p>
            </p:txBody>
          </p:sp>
        </p:grpSp>
      </p:grpSp>
      <p:sp>
        <p:nvSpPr>
          <p:cNvPr id="83" name="文字方塊 82">
            <a:extLst>
              <a:ext uri="{FF2B5EF4-FFF2-40B4-BE49-F238E27FC236}">
                <a16:creationId xmlns:a16="http://schemas.microsoft.com/office/drawing/2014/main" id="{730822AB-FFFE-1878-FBC3-B12121FB93CF}"/>
              </a:ext>
            </a:extLst>
          </p:cNvPr>
          <p:cNvSpPr txBox="1"/>
          <p:nvPr/>
        </p:nvSpPr>
        <p:spPr>
          <a:xfrm>
            <a:off x="517358" y="3501189"/>
            <a:ext cx="184731" cy="369332"/>
          </a:xfrm>
          <a:prstGeom prst="rect">
            <a:avLst/>
          </a:prstGeom>
          <a:noFill/>
        </p:spPr>
        <p:txBody>
          <a:bodyPr wrap="none" rtlCol="0">
            <a:spAutoFit/>
          </a:bodyPr>
          <a:lstStyle/>
          <a:p>
            <a:endParaRPr kumimoji="1" lang="zh-HK" altLang="en-US" dirty="0"/>
          </a:p>
        </p:txBody>
      </p:sp>
    </p:spTree>
    <p:extLst>
      <p:ext uri="{BB962C8B-B14F-4D97-AF65-F5344CB8AC3E}">
        <p14:creationId xmlns:p14="http://schemas.microsoft.com/office/powerpoint/2010/main" val="82347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23C1B7C7-48F0-CE85-4AF8-DCE2CA382033}"/>
              </a:ext>
            </a:extLst>
          </p:cNvPr>
          <p:cNvSpPr>
            <a:spLocks noGrp="1"/>
          </p:cNvSpPr>
          <p:nvPr>
            <p:ph type="title"/>
          </p:nvPr>
        </p:nvSpPr>
        <p:spPr>
          <a:xfrm>
            <a:off x="440436" y="136525"/>
            <a:ext cx="10515600" cy="662782"/>
          </a:xfrm>
          <a:prstGeom prst="rect">
            <a:avLst/>
          </a:prstGeom>
        </p:spPr>
        <p:txBody>
          <a:bodyPr/>
          <a:lstStyle/>
          <a:p>
            <a:r>
              <a:rPr kumimoji="1" lang="en-US" altLang="zh-HK" dirty="0"/>
              <a:t>Objective</a:t>
            </a:r>
            <a:endParaRPr kumimoji="1" lang="zh-HK" altLang="en-US" dirty="0"/>
          </a:p>
        </p:txBody>
      </p:sp>
      <p:pic>
        <p:nvPicPr>
          <p:cNvPr id="40" name="圖片 39">
            <a:extLst>
              <a:ext uri="{FF2B5EF4-FFF2-40B4-BE49-F238E27FC236}">
                <a16:creationId xmlns:a16="http://schemas.microsoft.com/office/drawing/2014/main" id="{4B99CD19-97BA-86C1-E8CB-27D7E2C662B0}"/>
              </a:ext>
            </a:extLst>
          </p:cNvPr>
          <p:cNvPicPr>
            <a:picLocks noChangeAspect="1"/>
          </p:cNvPicPr>
          <p:nvPr/>
        </p:nvPicPr>
        <p:blipFill>
          <a:blip r:embed="rId3"/>
          <a:srcRect l="7276" r="313"/>
          <a:stretch>
            <a:fillRect/>
          </a:stretch>
        </p:blipFill>
        <p:spPr>
          <a:xfrm>
            <a:off x="6096000" y="1447102"/>
            <a:ext cx="7528892" cy="5420362"/>
          </a:xfrm>
          <a:custGeom>
            <a:avLst/>
            <a:gdLst>
              <a:gd name="connsiteX0" fmla="*/ 602182 w 7528892"/>
              <a:gd name="connsiteY0" fmla="*/ 4215999 h 5420362"/>
              <a:gd name="connsiteX1" fmla="*/ 2191942 w 7528892"/>
              <a:gd name="connsiteY1" fmla="*/ 4215999 h 5420362"/>
              <a:gd name="connsiteX2" fmla="*/ 2794124 w 7528892"/>
              <a:gd name="connsiteY2" fmla="*/ 5420362 h 5420362"/>
              <a:gd name="connsiteX3" fmla="*/ 13492 w 7528892"/>
              <a:gd name="connsiteY3" fmla="*/ 5420362 h 5420362"/>
              <a:gd name="connsiteX4" fmla="*/ 80113 w 7528892"/>
              <a:gd name="connsiteY4" fmla="*/ 5260136 h 5420362"/>
              <a:gd name="connsiteX5" fmla="*/ 5336949 w 7528892"/>
              <a:gd name="connsiteY5" fmla="*/ 4163111 h 5420362"/>
              <a:gd name="connsiteX6" fmla="*/ 6926710 w 7528892"/>
              <a:gd name="connsiteY6" fmla="*/ 4163111 h 5420362"/>
              <a:gd name="connsiteX7" fmla="*/ 7528892 w 7528892"/>
              <a:gd name="connsiteY7" fmla="*/ 5367475 h 5420362"/>
              <a:gd name="connsiteX8" fmla="*/ 7502448 w 7528892"/>
              <a:gd name="connsiteY8" fmla="*/ 5420362 h 5420362"/>
              <a:gd name="connsiteX9" fmla="*/ 4761210 w 7528892"/>
              <a:gd name="connsiteY9" fmla="*/ 5420362 h 5420362"/>
              <a:gd name="connsiteX10" fmla="*/ 4734767 w 7528892"/>
              <a:gd name="connsiteY10" fmla="*/ 5367475 h 5420362"/>
              <a:gd name="connsiteX11" fmla="*/ 2982299 w 7528892"/>
              <a:gd name="connsiteY11" fmla="*/ 2905860 h 5420362"/>
              <a:gd name="connsiteX12" fmla="*/ 4572060 w 7528892"/>
              <a:gd name="connsiteY12" fmla="*/ 2905860 h 5420362"/>
              <a:gd name="connsiteX13" fmla="*/ 5174242 w 7528892"/>
              <a:gd name="connsiteY13" fmla="*/ 4110222 h 5420362"/>
              <a:gd name="connsiteX14" fmla="*/ 4572060 w 7528892"/>
              <a:gd name="connsiteY14" fmla="*/ 5314586 h 5420362"/>
              <a:gd name="connsiteX15" fmla="*/ 2982299 w 7528892"/>
              <a:gd name="connsiteY15" fmla="*/ 5314586 h 5420362"/>
              <a:gd name="connsiteX16" fmla="*/ 2380117 w 7528892"/>
              <a:gd name="connsiteY16" fmla="*/ 4110222 h 5420362"/>
              <a:gd name="connsiteX17" fmla="*/ 602182 w 7528892"/>
              <a:gd name="connsiteY17" fmla="*/ 1635125 h 5420362"/>
              <a:gd name="connsiteX18" fmla="*/ 2191942 w 7528892"/>
              <a:gd name="connsiteY18" fmla="*/ 1635125 h 5420362"/>
              <a:gd name="connsiteX19" fmla="*/ 2794124 w 7528892"/>
              <a:gd name="connsiteY19" fmla="*/ 2839488 h 5420362"/>
              <a:gd name="connsiteX20" fmla="*/ 2191942 w 7528892"/>
              <a:gd name="connsiteY20" fmla="*/ 4043851 h 5420362"/>
              <a:gd name="connsiteX21" fmla="*/ 602182 w 7528892"/>
              <a:gd name="connsiteY21" fmla="*/ 4043851 h 5420362"/>
              <a:gd name="connsiteX22" fmla="*/ 0 w 7528892"/>
              <a:gd name="connsiteY22" fmla="*/ 2839488 h 5420362"/>
              <a:gd name="connsiteX23" fmla="*/ 5283200 w 7528892"/>
              <a:gd name="connsiteY23" fmla="*/ 1566125 h 5420362"/>
              <a:gd name="connsiteX24" fmla="*/ 6872960 w 7528892"/>
              <a:gd name="connsiteY24" fmla="*/ 1566125 h 5420362"/>
              <a:gd name="connsiteX25" fmla="*/ 7475142 w 7528892"/>
              <a:gd name="connsiteY25" fmla="*/ 2770489 h 5420362"/>
              <a:gd name="connsiteX26" fmla="*/ 6872960 w 7528892"/>
              <a:gd name="connsiteY26" fmla="*/ 3974852 h 5420362"/>
              <a:gd name="connsiteX27" fmla="*/ 5283200 w 7528892"/>
              <a:gd name="connsiteY27" fmla="*/ 3974852 h 5420362"/>
              <a:gd name="connsiteX28" fmla="*/ 4681017 w 7528892"/>
              <a:gd name="connsiteY28" fmla="*/ 2770489 h 5420362"/>
              <a:gd name="connsiteX29" fmla="*/ 2928549 w 7528892"/>
              <a:gd name="connsiteY29" fmla="*/ 354949 h 5420362"/>
              <a:gd name="connsiteX30" fmla="*/ 4518310 w 7528892"/>
              <a:gd name="connsiteY30" fmla="*/ 354949 h 5420362"/>
              <a:gd name="connsiteX31" fmla="*/ 5120492 w 7528892"/>
              <a:gd name="connsiteY31" fmla="*/ 1559313 h 5420362"/>
              <a:gd name="connsiteX32" fmla="*/ 4518310 w 7528892"/>
              <a:gd name="connsiteY32" fmla="*/ 2763676 h 5420362"/>
              <a:gd name="connsiteX33" fmla="*/ 2928549 w 7528892"/>
              <a:gd name="connsiteY33" fmla="*/ 2763676 h 5420362"/>
              <a:gd name="connsiteX34" fmla="*/ 2326367 w 7528892"/>
              <a:gd name="connsiteY34" fmla="*/ 1559313 h 5420362"/>
              <a:gd name="connsiteX35" fmla="*/ 4759118 w 7528892"/>
              <a:gd name="connsiteY35" fmla="*/ 0 h 5420362"/>
              <a:gd name="connsiteX36" fmla="*/ 7340478 w 7528892"/>
              <a:gd name="connsiteY36" fmla="*/ 0 h 5420362"/>
              <a:gd name="connsiteX37" fmla="*/ 7446860 w 7528892"/>
              <a:gd name="connsiteY37" fmla="*/ 212766 h 5420362"/>
              <a:gd name="connsiteX38" fmla="*/ 6844678 w 7528892"/>
              <a:gd name="connsiteY38" fmla="*/ 1417129 h 5420362"/>
              <a:gd name="connsiteX39" fmla="*/ 5254917 w 7528892"/>
              <a:gd name="connsiteY39" fmla="*/ 1417129 h 5420362"/>
              <a:gd name="connsiteX40" fmla="*/ 4652735 w 7528892"/>
              <a:gd name="connsiteY40" fmla="*/ 212766 h 542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528892" h="5420362">
                <a:moveTo>
                  <a:pt x="602182" y="4215999"/>
                </a:moveTo>
                <a:lnTo>
                  <a:pt x="2191942" y="4215999"/>
                </a:lnTo>
                <a:lnTo>
                  <a:pt x="2794124" y="5420362"/>
                </a:lnTo>
                <a:lnTo>
                  <a:pt x="13492" y="5420362"/>
                </a:lnTo>
                <a:lnTo>
                  <a:pt x="80113" y="5260136"/>
                </a:lnTo>
                <a:close/>
                <a:moveTo>
                  <a:pt x="5336949" y="4163111"/>
                </a:moveTo>
                <a:lnTo>
                  <a:pt x="6926710" y="4163111"/>
                </a:lnTo>
                <a:lnTo>
                  <a:pt x="7528892" y="5367475"/>
                </a:lnTo>
                <a:lnTo>
                  <a:pt x="7502448" y="5420362"/>
                </a:lnTo>
                <a:lnTo>
                  <a:pt x="4761210" y="5420362"/>
                </a:lnTo>
                <a:lnTo>
                  <a:pt x="4734767" y="5367475"/>
                </a:lnTo>
                <a:close/>
                <a:moveTo>
                  <a:pt x="2982299" y="2905860"/>
                </a:moveTo>
                <a:lnTo>
                  <a:pt x="4572060" y="2905860"/>
                </a:lnTo>
                <a:lnTo>
                  <a:pt x="5174242" y="4110222"/>
                </a:lnTo>
                <a:lnTo>
                  <a:pt x="4572060" y="5314586"/>
                </a:lnTo>
                <a:lnTo>
                  <a:pt x="2982299" y="5314586"/>
                </a:lnTo>
                <a:lnTo>
                  <a:pt x="2380117" y="4110222"/>
                </a:lnTo>
                <a:close/>
                <a:moveTo>
                  <a:pt x="602182" y="1635125"/>
                </a:moveTo>
                <a:lnTo>
                  <a:pt x="2191942" y="1635125"/>
                </a:lnTo>
                <a:lnTo>
                  <a:pt x="2794124" y="2839488"/>
                </a:lnTo>
                <a:lnTo>
                  <a:pt x="2191942" y="4043851"/>
                </a:lnTo>
                <a:lnTo>
                  <a:pt x="602182" y="4043851"/>
                </a:lnTo>
                <a:lnTo>
                  <a:pt x="0" y="2839488"/>
                </a:lnTo>
                <a:close/>
                <a:moveTo>
                  <a:pt x="5283200" y="1566125"/>
                </a:moveTo>
                <a:lnTo>
                  <a:pt x="6872960" y="1566125"/>
                </a:lnTo>
                <a:lnTo>
                  <a:pt x="7475142" y="2770489"/>
                </a:lnTo>
                <a:lnTo>
                  <a:pt x="6872960" y="3974852"/>
                </a:lnTo>
                <a:lnTo>
                  <a:pt x="5283200" y="3974852"/>
                </a:lnTo>
                <a:lnTo>
                  <a:pt x="4681017" y="2770489"/>
                </a:lnTo>
                <a:close/>
                <a:moveTo>
                  <a:pt x="2928549" y="354949"/>
                </a:moveTo>
                <a:lnTo>
                  <a:pt x="4518310" y="354949"/>
                </a:lnTo>
                <a:lnTo>
                  <a:pt x="5120492" y="1559313"/>
                </a:lnTo>
                <a:lnTo>
                  <a:pt x="4518310" y="2763676"/>
                </a:lnTo>
                <a:lnTo>
                  <a:pt x="2928549" y="2763676"/>
                </a:lnTo>
                <a:lnTo>
                  <a:pt x="2326367" y="1559313"/>
                </a:lnTo>
                <a:close/>
                <a:moveTo>
                  <a:pt x="4759118" y="0"/>
                </a:moveTo>
                <a:lnTo>
                  <a:pt x="7340478" y="0"/>
                </a:lnTo>
                <a:lnTo>
                  <a:pt x="7446860" y="212766"/>
                </a:lnTo>
                <a:lnTo>
                  <a:pt x="6844678" y="1417129"/>
                </a:lnTo>
                <a:lnTo>
                  <a:pt x="5254917" y="1417129"/>
                </a:lnTo>
                <a:lnTo>
                  <a:pt x="4652735" y="212766"/>
                </a:lnTo>
                <a:close/>
              </a:path>
            </a:pathLst>
          </a:custGeom>
        </p:spPr>
      </p:pic>
      <p:grpSp>
        <p:nvGrpSpPr>
          <p:cNvPr id="21" name="群組 20">
            <a:extLst>
              <a:ext uri="{FF2B5EF4-FFF2-40B4-BE49-F238E27FC236}">
                <a16:creationId xmlns:a16="http://schemas.microsoft.com/office/drawing/2014/main" id="{45C7033B-BC96-AB7C-BCC0-BB8B2016A32C}"/>
              </a:ext>
            </a:extLst>
          </p:cNvPr>
          <p:cNvGrpSpPr/>
          <p:nvPr/>
        </p:nvGrpSpPr>
        <p:grpSpPr>
          <a:xfrm>
            <a:off x="335335" y="3033297"/>
            <a:ext cx="7737448" cy="1439775"/>
            <a:chOff x="155029" y="3033297"/>
            <a:chExt cx="7737448" cy="1439775"/>
          </a:xfrm>
        </p:grpSpPr>
        <p:grpSp>
          <p:nvGrpSpPr>
            <p:cNvPr id="47" name="群組 46">
              <a:extLst>
                <a:ext uri="{FF2B5EF4-FFF2-40B4-BE49-F238E27FC236}">
                  <a16:creationId xmlns:a16="http://schemas.microsoft.com/office/drawing/2014/main" id="{CEA83957-9859-0EE9-1449-27440C4A423A}"/>
                </a:ext>
              </a:extLst>
            </p:cNvPr>
            <p:cNvGrpSpPr/>
            <p:nvPr/>
          </p:nvGrpSpPr>
          <p:grpSpPr>
            <a:xfrm>
              <a:off x="1056069" y="3033297"/>
              <a:ext cx="6836408" cy="1439775"/>
              <a:chOff x="939602" y="2947142"/>
              <a:chExt cx="6836408" cy="1439775"/>
            </a:xfrm>
          </p:grpSpPr>
          <p:sp>
            <p:nvSpPr>
              <p:cNvPr id="43" name="圓角矩形 42">
                <a:extLst>
                  <a:ext uri="{FF2B5EF4-FFF2-40B4-BE49-F238E27FC236}">
                    <a16:creationId xmlns:a16="http://schemas.microsoft.com/office/drawing/2014/main" id="{CFC342DB-E387-7D7C-16D0-4F65526EB8F5}"/>
                  </a:ext>
                </a:extLst>
              </p:cNvPr>
              <p:cNvSpPr/>
              <p:nvPr/>
            </p:nvSpPr>
            <p:spPr>
              <a:xfrm>
                <a:off x="939602" y="2947142"/>
                <a:ext cx="3922346" cy="1439775"/>
              </a:xfrm>
              <a:prstGeom prst="roundRect">
                <a:avLst/>
              </a:prstGeom>
              <a:gradFill flip="none" rotWithShape="1">
                <a:gsLst>
                  <a:gs pos="0">
                    <a:schemeClr val="bg1"/>
                  </a:gs>
                  <a:gs pos="99000">
                    <a:srgbClr val="04D3EA"/>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b="1" dirty="0">
                  <a:latin typeface="+mj-lt"/>
                </a:endParaRPr>
              </a:p>
            </p:txBody>
          </p:sp>
          <p:sp>
            <p:nvSpPr>
              <p:cNvPr id="36" name="文字方塊 35">
                <a:extLst>
                  <a:ext uri="{FF2B5EF4-FFF2-40B4-BE49-F238E27FC236}">
                    <a16:creationId xmlns:a16="http://schemas.microsoft.com/office/drawing/2014/main" id="{69BC4B1A-C0EC-ECF8-ADAC-D714E6259E1E}"/>
                  </a:ext>
                </a:extLst>
              </p:cNvPr>
              <p:cNvSpPr txBox="1"/>
              <p:nvPr/>
            </p:nvSpPr>
            <p:spPr>
              <a:xfrm>
                <a:off x="1310606" y="3405419"/>
                <a:ext cx="6465404" cy="523220"/>
              </a:xfrm>
              <a:prstGeom prst="rect">
                <a:avLst/>
              </a:prstGeom>
              <a:noFill/>
            </p:spPr>
            <p:txBody>
              <a:bodyPr wrap="square">
                <a:spAutoFit/>
              </a:bodyPr>
              <a:lstStyle/>
              <a:p>
                <a:pPr algn="l">
                  <a:spcAft>
                    <a:spcPts val="600"/>
                  </a:spcAft>
                </a:pPr>
                <a:r>
                  <a:rPr lang="en-US" altLang="zh-HK" sz="2800" b="1" i="0" dirty="0">
                    <a:solidFill>
                      <a:srgbClr val="000000"/>
                    </a:solidFill>
                    <a:effectLst/>
                    <a:latin typeface="+mj-lt"/>
                  </a:rPr>
                  <a:t>Daily Trading Signals</a:t>
                </a:r>
              </a:p>
            </p:txBody>
          </p:sp>
        </p:grpSp>
        <p:sp>
          <p:nvSpPr>
            <p:cNvPr id="56" name="Google Shape;5173;p49">
              <a:extLst>
                <a:ext uri="{FF2B5EF4-FFF2-40B4-BE49-F238E27FC236}">
                  <a16:creationId xmlns:a16="http://schemas.microsoft.com/office/drawing/2014/main" id="{9FAEBC81-5E93-2C3C-4E66-AD3C7AC06565}"/>
                </a:ext>
              </a:extLst>
            </p:cNvPr>
            <p:cNvSpPr/>
            <p:nvPr/>
          </p:nvSpPr>
          <p:spPr>
            <a:xfrm>
              <a:off x="155029" y="3521669"/>
              <a:ext cx="585329" cy="492052"/>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22" name="群組 21">
            <a:extLst>
              <a:ext uri="{FF2B5EF4-FFF2-40B4-BE49-F238E27FC236}">
                <a16:creationId xmlns:a16="http://schemas.microsoft.com/office/drawing/2014/main" id="{E87C5028-8C43-5338-4084-36B3C035B597}"/>
              </a:ext>
            </a:extLst>
          </p:cNvPr>
          <p:cNvGrpSpPr/>
          <p:nvPr/>
        </p:nvGrpSpPr>
        <p:grpSpPr>
          <a:xfrm>
            <a:off x="391142" y="1183641"/>
            <a:ext cx="6175802" cy="1439775"/>
            <a:chOff x="210836" y="1183641"/>
            <a:chExt cx="6175802" cy="1439775"/>
          </a:xfrm>
        </p:grpSpPr>
        <p:grpSp>
          <p:nvGrpSpPr>
            <p:cNvPr id="46" name="群組 45">
              <a:extLst>
                <a:ext uri="{FF2B5EF4-FFF2-40B4-BE49-F238E27FC236}">
                  <a16:creationId xmlns:a16="http://schemas.microsoft.com/office/drawing/2014/main" id="{317A6D0E-A6E3-FF8F-95A1-08326CEC580C}"/>
                </a:ext>
              </a:extLst>
            </p:cNvPr>
            <p:cNvGrpSpPr/>
            <p:nvPr/>
          </p:nvGrpSpPr>
          <p:grpSpPr>
            <a:xfrm>
              <a:off x="1056069" y="1183641"/>
              <a:ext cx="5330569" cy="1439775"/>
              <a:chOff x="939602" y="4828524"/>
              <a:chExt cx="5330569" cy="1439775"/>
            </a:xfrm>
          </p:grpSpPr>
          <p:sp>
            <p:nvSpPr>
              <p:cNvPr id="37" name="圓角矩形 36">
                <a:extLst>
                  <a:ext uri="{FF2B5EF4-FFF2-40B4-BE49-F238E27FC236}">
                    <a16:creationId xmlns:a16="http://schemas.microsoft.com/office/drawing/2014/main" id="{114FB559-1B34-9FB5-4D74-D5CCBE4F321F}"/>
                  </a:ext>
                </a:extLst>
              </p:cNvPr>
              <p:cNvSpPr/>
              <p:nvPr/>
            </p:nvSpPr>
            <p:spPr>
              <a:xfrm>
                <a:off x="939602" y="4828524"/>
                <a:ext cx="3922346" cy="1439775"/>
              </a:xfrm>
              <a:prstGeom prst="roundRect">
                <a:avLst/>
              </a:prstGeom>
              <a:gradFill flip="none" rotWithShape="1">
                <a:gsLst>
                  <a:gs pos="0">
                    <a:schemeClr val="bg1"/>
                  </a:gs>
                  <a:gs pos="99000">
                    <a:srgbClr val="04D3EA"/>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b="1" dirty="0">
                  <a:latin typeface="+mj-lt"/>
                </a:endParaRPr>
              </a:p>
            </p:txBody>
          </p:sp>
          <p:sp>
            <p:nvSpPr>
              <p:cNvPr id="42" name="文字方塊 41">
                <a:extLst>
                  <a:ext uri="{FF2B5EF4-FFF2-40B4-BE49-F238E27FC236}">
                    <a16:creationId xmlns:a16="http://schemas.microsoft.com/office/drawing/2014/main" id="{5BFCFD36-D00C-59E8-F8DE-1F0E5EC3E085}"/>
                  </a:ext>
                </a:extLst>
              </p:cNvPr>
              <p:cNvSpPr txBox="1"/>
              <p:nvPr/>
            </p:nvSpPr>
            <p:spPr>
              <a:xfrm>
                <a:off x="1310606" y="5071358"/>
                <a:ext cx="4959565" cy="954107"/>
              </a:xfrm>
              <a:prstGeom prst="rect">
                <a:avLst/>
              </a:prstGeom>
              <a:noFill/>
            </p:spPr>
            <p:txBody>
              <a:bodyPr wrap="square">
                <a:spAutoFit/>
              </a:bodyPr>
              <a:lstStyle/>
              <a:p>
                <a:pPr>
                  <a:spcAft>
                    <a:spcPts val="600"/>
                  </a:spcAft>
                </a:pPr>
                <a:r>
                  <a:rPr lang="en-US" altLang="zh-HK" sz="2800" b="1" i="0" dirty="0">
                    <a:solidFill>
                      <a:srgbClr val="000000"/>
                    </a:solidFill>
                    <a:effectLst/>
                    <a:latin typeface="+mj-lt"/>
                  </a:rPr>
                  <a:t>Data-Driven Strategy Development</a:t>
                </a:r>
              </a:p>
            </p:txBody>
          </p:sp>
        </p:grpSp>
        <p:grpSp>
          <p:nvGrpSpPr>
            <p:cNvPr id="60" name="Google Shape;6803;p52">
              <a:extLst>
                <a:ext uri="{FF2B5EF4-FFF2-40B4-BE49-F238E27FC236}">
                  <a16:creationId xmlns:a16="http://schemas.microsoft.com/office/drawing/2014/main" id="{89971903-8832-27B9-1E05-467773B5C2BC}"/>
                </a:ext>
              </a:extLst>
            </p:cNvPr>
            <p:cNvGrpSpPr/>
            <p:nvPr/>
          </p:nvGrpSpPr>
          <p:grpSpPr>
            <a:xfrm>
              <a:off x="210836" y="1694035"/>
              <a:ext cx="474940" cy="418987"/>
              <a:chOff x="-45674075" y="3586425"/>
              <a:chExt cx="300900" cy="265450"/>
            </a:xfrm>
            <a:solidFill>
              <a:srgbClr val="000000"/>
            </a:solidFill>
          </p:grpSpPr>
          <p:sp>
            <p:nvSpPr>
              <p:cNvPr id="61" name="Google Shape;6804;p52">
                <a:extLst>
                  <a:ext uri="{FF2B5EF4-FFF2-40B4-BE49-F238E27FC236}">
                    <a16:creationId xmlns:a16="http://schemas.microsoft.com/office/drawing/2014/main" id="{5EE27368-D833-CE04-E7F6-36F6FE9507E9}"/>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6805;p52">
                <a:extLst>
                  <a:ext uri="{FF2B5EF4-FFF2-40B4-BE49-F238E27FC236}">
                    <a16:creationId xmlns:a16="http://schemas.microsoft.com/office/drawing/2014/main" id="{62ABD2F3-7736-A93E-FA95-944FCF3CFDAB}"/>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20" name="群組 19">
            <a:extLst>
              <a:ext uri="{FF2B5EF4-FFF2-40B4-BE49-F238E27FC236}">
                <a16:creationId xmlns:a16="http://schemas.microsoft.com/office/drawing/2014/main" id="{373FE6BA-ED95-C9CA-13F7-ACE5C7E16380}"/>
              </a:ext>
            </a:extLst>
          </p:cNvPr>
          <p:cNvGrpSpPr/>
          <p:nvPr/>
        </p:nvGrpSpPr>
        <p:grpSpPr>
          <a:xfrm>
            <a:off x="391142" y="4882953"/>
            <a:ext cx="6058026" cy="1439775"/>
            <a:chOff x="210836" y="4882953"/>
            <a:chExt cx="6058026" cy="1439775"/>
          </a:xfrm>
        </p:grpSpPr>
        <p:grpSp>
          <p:nvGrpSpPr>
            <p:cNvPr id="7" name="群組 6">
              <a:extLst>
                <a:ext uri="{FF2B5EF4-FFF2-40B4-BE49-F238E27FC236}">
                  <a16:creationId xmlns:a16="http://schemas.microsoft.com/office/drawing/2014/main" id="{E5BC3C92-C24A-B0D8-8822-1257D960A3F2}"/>
                </a:ext>
              </a:extLst>
            </p:cNvPr>
            <p:cNvGrpSpPr/>
            <p:nvPr/>
          </p:nvGrpSpPr>
          <p:grpSpPr>
            <a:xfrm>
              <a:off x="1056069" y="4882953"/>
              <a:ext cx="5212793" cy="1439775"/>
              <a:chOff x="939602" y="1184361"/>
              <a:chExt cx="5212793" cy="1439775"/>
            </a:xfrm>
          </p:grpSpPr>
          <p:sp>
            <p:nvSpPr>
              <p:cNvPr id="11" name="圓角矩形 10">
                <a:extLst>
                  <a:ext uri="{FF2B5EF4-FFF2-40B4-BE49-F238E27FC236}">
                    <a16:creationId xmlns:a16="http://schemas.microsoft.com/office/drawing/2014/main" id="{6BE91A6E-F498-5F75-7A88-08214160245A}"/>
                  </a:ext>
                </a:extLst>
              </p:cNvPr>
              <p:cNvSpPr/>
              <p:nvPr/>
            </p:nvSpPr>
            <p:spPr>
              <a:xfrm>
                <a:off x="939602" y="1184361"/>
                <a:ext cx="3922346" cy="1439775"/>
              </a:xfrm>
              <a:prstGeom prst="roundRect">
                <a:avLst/>
              </a:prstGeom>
              <a:gradFill flip="none" rotWithShape="1">
                <a:gsLst>
                  <a:gs pos="0">
                    <a:schemeClr val="bg1"/>
                  </a:gs>
                  <a:gs pos="99000">
                    <a:srgbClr val="04D3EA"/>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b="1" dirty="0">
                  <a:latin typeface="+mj-lt"/>
                </a:endParaRPr>
              </a:p>
            </p:txBody>
          </p:sp>
          <p:sp>
            <p:nvSpPr>
              <p:cNvPr id="12" name="文字方塊 11">
                <a:extLst>
                  <a:ext uri="{FF2B5EF4-FFF2-40B4-BE49-F238E27FC236}">
                    <a16:creationId xmlns:a16="http://schemas.microsoft.com/office/drawing/2014/main" id="{E88DB7F0-7798-9D53-C3BB-DFE82E3C61E7}"/>
                  </a:ext>
                </a:extLst>
              </p:cNvPr>
              <p:cNvSpPr txBox="1"/>
              <p:nvPr/>
            </p:nvSpPr>
            <p:spPr>
              <a:xfrm>
                <a:off x="1252941" y="1427195"/>
                <a:ext cx="4899454" cy="954107"/>
              </a:xfrm>
              <a:prstGeom prst="rect">
                <a:avLst/>
              </a:prstGeom>
              <a:noFill/>
            </p:spPr>
            <p:txBody>
              <a:bodyPr wrap="square">
                <a:spAutoFit/>
              </a:bodyPr>
              <a:lstStyle/>
              <a:p>
                <a:pPr marL="0" indent="0">
                  <a:spcAft>
                    <a:spcPts val="600"/>
                  </a:spcAft>
                  <a:buNone/>
                </a:pPr>
                <a:r>
                  <a:rPr lang="en-US" altLang="zh-HK" sz="2800" b="1" i="0" dirty="0">
                    <a:solidFill>
                      <a:srgbClr val="000000"/>
                    </a:solidFill>
                    <a:effectLst/>
                    <a:latin typeface="+mj-lt"/>
                  </a:rPr>
                  <a:t>Automated Diversification Investment on ETFs (SPY)</a:t>
                </a:r>
              </a:p>
            </p:txBody>
          </p:sp>
        </p:grpSp>
        <p:grpSp>
          <p:nvGrpSpPr>
            <p:cNvPr id="8" name="Google Shape;5423;p50">
              <a:extLst>
                <a:ext uri="{FF2B5EF4-FFF2-40B4-BE49-F238E27FC236}">
                  <a16:creationId xmlns:a16="http://schemas.microsoft.com/office/drawing/2014/main" id="{3245603D-6EA0-6349-B331-C4598F4DF001}"/>
                </a:ext>
              </a:extLst>
            </p:cNvPr>
            <p:cNvGrpSpPr/>
            <p:nvPr/>
          </p:nvGrpSpPr>
          <p:grpSpPr>
            <a:xfrm>
              <a:off x="210836" y="5358000"/>
              <a:ext cx="489681" cy="489681"/>
              <a:chOff x="-65145700" y="3727425"/>
              <a:chExt cx="317425" cy="317425"/>
            </a:xfrm>
          </p:grpSpPr>
          <p:sp>
            <p:nvSpPr>
              <p:cNvPr id="9" name="Google Shape;5424;p50">
                <a:extLst>
                  <a:ext uri="{FF2B5EF4-FFF2-40B4-BE49-F238E27FC236}">
                    <a16:creationId xmlns:a16="http://schemas.microsoft.com/office/drawing/2014/main" id="{169B0E50-7510-9C39-1251-D86DDD348E43}"/>
                  </a:ext>
                </a:extLst>
              </p:cNvPr>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0" name="Google Shape;5425;p50">
                <a:extLst>
                  <a:ext uri="{FF2B5EF4-FFF2-40B4-BE49-F238E27FC236}">
                    <a16:creationId xmlns:a16="http://schemas.microsoft.com/office/drawing/2014/main" id="{439BFFFF-0D60-722F-67B7-1CF0811F70DC}"/>
                  </a:ext>
                </a:extLst>
              </p:cNvPr>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spTree>
    <p:extLst>
      <p:ext uri="{BB962C8B-B14F-4D97-AF65-F5344CB8AC3E}">
        <p14:creationId xmlns:p14="http://schemas.microsoft.com/office/powerpoint/2010/main" val="137248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285E376C-CDC2-0D9E-DBD5-3F2429D29C0A}"/>
              </a:ext>
            </a:extLst>
          </p:cNvPr>
          <p:cNvSpPr>
            <a:spLocks noGrp="1"/>
          </p:cNvSpPr>
          <p:nvPr>
            <p:ph type="title"/>
          </p:nvPr>
        </p:nvSpPr>
        <p:spPr>
          <a:xfrm>
            <a:off x="440436" y="136525"/>
            <a:ext cx="10515600" cy="662782"/>
          </a:xfrm>
          <a:prstGeom prst="rect">
            <a:avLst/>
          </a:prstGeom>
        </p:spPr>
        <p:txBody>
          <a:bodyPr/>
          <a:lstStyle/>
          <a:p>
            <a:r>
              <a:rPr kumimoji="1" lang="en-US" altLang="zh-HK" dirty="0"/>
              <a:t>Implementation Steps</a:t>
            </a:r>
            <a:endParaRPr kumimoji="1" lang="zh-HK" altLang="en-US" dirty="0"/>
          </a:p>
        </p:txBody>
      </p:sp>
      <p:grpSp>
        <p:nvGrpSpPr>
          <p:cNvPr id="5" name="群組 4">
            <a:extLst>
              <a:ext uri="{FF2B5EF4-FFF2-40B4-BE49-F238E27FC236}">
                <a16:creationId xmlns:a16="http://schemas.microsoft.com/office/drawing/2014/main" id="{9515E22C-CCAA-8D1F-534F-B63E3202D994}"/>
              </a:ext>
            </a:extLst>
          </p:cNvPr>
          <p:cNvGrpSpPr/>
          <p:nvPr/>
        </p:nvGrpSpPr>
        <p:grpSpPr>
          <a:xfrm>
            <a:off x="3928623" y="1053675"/>
            <a:ext cx="4360110" cy="5427421"/>
            <a:chOff x="4112757" y="1220367"/>
            <a:chExt cx="3966486" cy="4908971"/>
          </a:xfrm>
        </p:grpSpPr>
        <p:sp>
          <p:nvSpPr>
            <p:cNvPr id="6" name="燕尾形向右箭號 5">
              <a:extLst>
                <a:ext uri="{FF2B5EF4-FFF2-40B4-BE49-F238E27FC236}">
                  <a16:creationId xmlns:a16="http://schemas.microsoft.com/office/drawing/2014/main" id="{2CAB8A33-D22E-5A32-A2B0-D5A986EBF1F4}"/>
                </a:ext>
              </a:extLst>
            </p:cNvPr>
            <p:cNvSpPr/>
            <p:nvPr/>
          </p:nvSpPr>
          <p:spPr>
            <a:xfrm rot="16200000">
              <a:off x="4309962" y="1779366"/>
              <a:ext cx="3518588" cy="2400590"/>
            </a:xfrm>
            <a:prstGeom prst="notchedRightArrow">
              <a:avLst/>
            </a:prstGeom>
            <a:solidFill>
              <a:srgbClr val="020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7" name="手繪多邊形 6">
              <a:extLst>
                <a:ext uri="{FF2B5EF4-FFF2-40B4-BE49-F238E27FC236}">
                  <a16:creationId xmlns:a16="http://schemas.microsoft.com/office/drawing/2014/main" id="{B1E54E79-FDA5-307F-60E6-E231AF19FCAD}"/>
                </a:ext>
              </a:extLst>
            </p:cNvPr>
            <p:cNvSpPr/>
            <p:nvPr/>
          </p:nvSpPr>
          <p:spPr>
            <a:xfrm rot="16200000">
              <a:off x="6163885" y="2646549"/>
              <a:ext cx="1828801" cy="1952091"/>
            </a:xfrm>
            <a:custGeom>
              <a:avLst/>
              <a:gdLst>
                <a:gd name="connsiteX0" fmla="*/ 460375 w 1828801"/>
                <a:gd name="connsiteY0" fmla="*/ 1952091 h 1952091"/>
                <a:gd name="connsiteX1" fmla="*/ 0 w 1828801"/>
                <a:gd name="connsiteY1" fmla="*/ 1952091 h 1952091"/>
                <a:gd name="connsiteX2" fmla="*/ 1 w 1828801"/>
                <a:gd name="connsiteY2" fmla="*/ 1952090 h 1952091"/>
                <a:gd name="connsiteX3" fmla="*/ 1 w 1828801"/>
                <a:gd name="connsiteY3" fmla="*/ 1952090 h 1952091"/>
                <a:gd name="connsiteX4" fmla="*/ 457201 w 1828801"/>
                <a:gd name="connsiteY4" fmla="*/ 1952090 h 1952091"/>
                <a:gd name="connsiteX5" fmla="*/ 457201 w 1828801"/>
                <a:gd name="connsiteY5" fmla="*/ 1947740 h 1952091"/>
                <a:gd name="connsiteX6" fmla="*/ 1828801 w 1828801"/>
                <a:gd name="connsiteY6" fmla="*/ 457200 h 1952091"/>
                <a:gd name="connsiteX7" fmla="*/ 1371601 w 1828801"/>
                <a:gd name="connsiteY7" fmla="*/ 914400 h 1952091"/>
                <a:gd name="connsiteX8" fmla="*/ 1371601 w 1828801"/>
                <a:gd name="connsiteY8" fmla="*/ 685800 h 1952091"/>
                <a:gd name="connsiteX9" fmla="*/ 800101 w 1828801"/>
                <a:gd name="connsiteY9" fmla="*/ 685800 h 1952091"/>
                <a:gd name="connsiteX10" fmla="*/ 457201 w 1828801"/>
                <a:gd name="connsiteY10" fmla="*/ 1028700 h 1952091"/>
                <a:gd name="connsiteX11" fmla="*/ 457201 w 1828801"/>
                <a:gd name="connsiteY11" fmla="*/ 1947740 h 1952091"/>
                <a:gd name="connsiteX12" fmla="*/ 230187 w 1828801"/>
                <a:gd name="connsiteY12" fmla="*/ 1636574 h 1952091"/>
                <a:gd name="connsiteX13" fmla="*/ 1 w 1828801"/>
                <a:gd name="connsiteY13" fmla="*/ 1952090 h 1952091"/>
                <a:gd name="connsiteX14" fmla="*/ 1 w 1828801"/>
                <a:gd name="connsiteY14" fmla="*/ 1028700 h 1952091"/>
                <a:gd name="connsiteX15" fmla="*/ 800101 w 1828801"/>
                <a:gd name="connsiteY15" fmla="*/ 228600 h 1952091"/>
                <a:gd name="connsiteX16" fmla="*/ 1371601 w 1828801"/>
                <a:gd name="connsiteY16" fmla="*/ 228600 h 1952091"/>
                <a:gd name="connsiteX17" fmla="*/ 1371601 w 1828801"/>
                <a:gd name="connsiteY17" fmla="*/ 0 h 19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1" h="1952091">
                  <a:moveTo>
                    <a:pt x="460375" y="1952091"/>
                  </a:moveTo>
                  <a:lnTo>
                    <a:pt x="0" y="1952091"/>
                  </a:lnTo>
                  <a:lnTo>
                    <a:pt x="1" y="1952090"/>
                  </a:lnTo>
                  <a:lnTo>
                    <a:pt x="1" y="1952090"/>
                  </a:lnTo>
                  <a:lnTo>
                    <a:pt x="457201" y="1952090"/>
                  </a:lnTo>
                  <a:lnTo>
                    <a:pt x="457201" y="1947740"/>
                  </a:lnTo>
                  <a:close/>
                  <a:moveTo>
                    <a:pt x="1828801" y="457200"/>
                  </a:moveTo>
                  <a:lnTo>
                    <a:pt x="1371601" y="914400"/>
                  </a:lnTo>
                  <a:lnTo>
                    <a:pt x="1371601" y="685800"/>
                  </a:lnTo>
                  <a:lnTo>
                    <a:pt x="800101" y="685800"/>
                  </a:lnTo>
                  <a:cubicBezTo>
                    <a:pt x="610723" y="685800"/>
                    <a:pt x="457201" y="839322"/>
                    <a:pt x="457201" y="1028700"/>
                  </a:cubicBezTo>
                  <a:lnTo>
                    <a:pt x="457201" y="1947740"/>
                  </a:lnTo>
                  <a:lnTo>
                    <a:pt x="230187" y="1636574"/>
                  </a:lnTo>
                  <a:lnTo>
                    <a:pt x="1" y="1952090"/>
                  </a:lnTo>
                  <a:lnTo>
                    <a:pt x="1" y="1028700"/>
                  </a:lnTo>
                  <a:cubicBezTo>
                    <a:pt x="1" y="586817"/>
                    <a:pt x="358218" y="228600"/>
                    <a:pt x="800101" y="228600"/>
                  </a:cubicBezTo>
                  <a:lnTo>
                    <a:pt x="1371601" y="228600"/>
                  </a:lnTo>
                  <a:lnTo>
                    <a:pt x="1371601" y="0"/>
                  </a:lnTo>
                  <a:close/>
                </a:path>
              </a:pathLst>
            </a:custGeom>
            <a:solidFill>
              <a:srgbClr val="033D8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solidFill>
                  <a:schemeClr val="tx1"/>
                </a:solidFill>
              </a:endParaRPr>
            </a:p>
          </p:txBody>
        </p:sp>
        <p:sp>
          <p:nvSpPr>
            <p:cNvPr id="8" name="手繪多邊形 7">
              <a:extLst>
                <a:ext uri="{FF2B5EF4-FFF2-40B4-BE49-F238E27FC236}">
                  <a16:creationId xmlns:a16="http://schemas.microsoft.com/office/drawing/2014/main" id="{63271BD2-6EBF-177A-A9F7-91D7043AB62E}"/>
                </a:ext>
              </a:extLst>
            </p:cNvPr>
            <p:cNvSpPr/>
            <p:nvPr/>
          </p:nvSpPr>
          <p:spPr>
            <a:xfrm rot="5400000" flipH="1">
              <a:off x="4174402" y="2646549"/>
              <a:ext cx="1828801" cy="1952091"/>
            </a:xfrm>
            <a:custGeom>
              <a:avLst/>
              <a:gdLst>
                <a:gd name="connsiteX0" fmla="*/ 460375 w 1828801"/>
                <a:gd name="connsiteY0" fmla="*/ 1952091 h 1952091"/>
                <a:gd name="connsiteX1" fmla="*/ 0 w 1828801"/>
                <a:gd name="connsiteY1" fmla="*/ 1952091 h 1952091"/>
                <a:gd name="connsiteX2" fmla="*/ 1 w 1828801"/>
                <a:gd name="connsiteY2" fmla="*/ 1952090 h 1952091"/>
                <a:gd name="connsiteX3" fmla="*/ 1 w 1828801"/>
                <a:gd name="connsiteY3" fmla="*/ 1952090 h 1952091"/>
                <a:gd name="connsiteX4" fmla="*/ 457201 w 1828801"/>
                <a:gd name="connsiteY4" fmla="*/ 1952090 h 1952091"/>
                <a:gd name="connsiteX5" fmla="*/ 457201 w 1828801"/>
                <a:gd name="connsiteY5" fmla="*/ 1947740 h 1952091"/>
                <a:gd name="connsiteX6" fmla="*/ 1828801 w 1828801"/>
                <a:gd name="connsiteY6" fmla="*/ 457200 h 1952091"/>
                <a:gd name="connsiteX7" fmla="*/ 1371601 w 1828801"/>
                <a:gd name="connsiteY7" fmla="*/ 914400 h 1952091"/>
                <a:gd name="connsiteX8" fmla="*/ 1371601 w 1828801"/>
                <a:gd name="connsiteY8" fmla="*/ 685800 h 1952091"/>
                <a:gd name="connsiteX9" fmla="*/ 800101 w 1828801"/>
                <a:gd name="connsiteY9" fmla="*/ 685800 h 1952091"/>
                <a:gd name="connsiteX10" fmla="*/ 457201 w 1828801"/>
                <a:gd name="connsiteY10" fmla="*/ 1028700 h 1952091"/>
                <a:gd name="connsiteX11" fmla="*/ 457201 w 1828801"/>
                <a:gd name="connsiteY11" fmla="*/ 1947740 h 1952091"/>
                <a:gd name="connsiteX12" fmla="*/ 230187 w 1828801"/>
                <a:gd name="connsiteY12" fmla="*/ 1636574 h 1952091"/>
                <a:gd name="connsiteX13" fmla="*/ 1 w 1828801"/>
                <a:gd name="connsiteY13" fmla="*/ 1952090 h 1952091"/>
                <a:gd name="connsiteX14" fmla="*/ 1 w 1828801"/>
                <a:gd name="connsiteY14" fmla="*/ 1028700 h 1952091"/>
                <a:gd name="connsiteX15" fmla="*/ 800101 w 1828801"/>
                <a:gd name="connsiteY15" fmla="*/ 228600 h 1952091"/>
                <a:gd name="connsiteX16" fmla="*/ 1371601 w 1828801"/>
                <a:gd name="connsiteY16" fmla="*/ 228600 h 1952091"/>
                <a:gd name="connsiteX17" fmla="*/ 1371601 w 1828801"/>
                <a:gd name="connsiteY17" fmla="*/ 0 h 19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1" h="1952091">
                  <a:moveTo>
                    <a:pt x="460375" y="1952091"/>
                  </a:moveTo>
                  <a:lnTo>
                    <a:pt x="0" y="1952091"/>
                  </a:lnTo>
                  <a:lnTo>
                    <a:pt x="1" y="1952090"/>
                  </a:lnTo>
                  <a:lnTo>
                    <a:pt x="1" y="1952090"/>
                  </a:lnTo>
                  <a:lnTo>
                    <a:pt x="457201" y="1952090"/>
                  </a:lnTo>
                  <a:lnTo>
                    <a:pt x="457201" y="1947740"/>
                  </a:lnTo>
                  <a:close/>
                  <a:moveTo>
                    <a:pt x="1828801" y="457200"/>
                  </a:moveTo>
                  <a:lnTo>
                    <a:pt x="1371601" y="914400"/>
                  </a:lnTo>
                  <a:lnTo>
                    <a:pt x="1371601" y="685800"/>
                  </a:lnTo>
                  <a:lnTo>
                    <a:pt x="800101" y="685800"/>
                  </a:lnTo>
                  <a:cubicBezTo>
                    <a:pt x="610723" y="685800"/>
                    <a:pt x="457201" y="839322"/>
                    <a:pt x="457201" y="1028700"/>
                  </a:cubicBezTo>
                  <a:lnTo>
                    <a:pt x="457201" y="1947740"/>
                  </a:lnTo>
                  <a:lnTo>
                    <a:pt x="230187" y="1636574"/>
                  </a:lnTo>
                  <a:lnTo>
                    <a:pt x="1" y="1952090"/>
                  </a:lnTo>
                  <a:lnTo>
                    <a:pt x="1" y="1028700"/>
                  </a:lnTo>
                  <a:cubicBezTo>
                    <a:pt x="1" y="586817"/>
                    <a:pt x="358218" y="228600"/>
                    <a:pt x="800101" y="228600"/>
                  </a:cubicBezTo>
                  <a:lnTo>
                    <a:pt x="1371601" y="228600"/>
                  </a:lnTo>
                  <a:lnTo>
                    <a:pt x="1371601" y="0"/>
                  </a:lnTo>
                  <a:close/>
                </a:path>
              </a:pathLst>
            </a:custGeom>
            <a:solidFill>
              <a:srgbClr val="00B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solidFill>
                  <a:schemeClr val="tx1"/>
                </a:solidFill>
              </a:endParaRPr>
            </a:p>
          </p:txBody>
        </p:sp>
        <p:sp>
          <p:nvSpPr>
            <p:cNvPr id="9" name="燕尾形向右箭號 8">
              <a:extLst>
                <a:ext uri="{FF2B5EF4-FFF2-40B4-BE49-F238E27FC236}">
                  <a16:creationId xmlns:a16="http://schemas.microsoft.com/office/drawing/2014/main" id="{A0D4FBA2-BB22-ED13-541A-D08BD502367A}"/>
                </a:ext>
              </a:extLst>
            </p:cNvPr>
            <p:cNvSpPr/>
            <p:nvPr/>
          </p:nvSpPr>
          <p:spPr>
            <a:xfrm rot="16200000" flipV="1">
              <a:off x="4664667" y="4095618"/>
              <a:ext cx="2857503" cy="1209938"/>
            </a:xfrm>
            <a:prstGeom prst="notchedRightArrow">
              <a:avLst/>
            </a:prstGeom>
            <a:solidFill>
              <a:srgbClr val="90E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0" name="手繪多邊形 9">
              <a:extLst>
                <a:ext uri="{FF2B5EF4-FFF2-40B4-BE49-F238E27FC236}">
                  <a16:creationId xmlns:a16="http://schemas.microsoft.com/office/drawing/2014/main" id="{B17942D3-0832-8D38-41DB-397C95EE7E34}"/>
                </a:ext>
              </a:extLst>
            </p:cNvPr>
            <p:cNvSpPr/>
            <p:nvPr/>
          </p:nvSpPr>
          <p:spPr>
            <a:xfrm rot="16200000">
              <a:off x="6188797" y="4053153"/>
              <a:ext cx="1828801" cy="1952091"/>
            </a:xfrm>
            <a:custGeom>
              <a:avLst/>
              <a:gdLst>
                <a:gd name="connsiteX0" fmla="*/ 460375 w 1828801"/>
                <a:gd name="connsiteY0" fmla="*/ 1952091 h 1952091"/>
                <a:gd name="connsiteX1" fmla="*/ 0 w 1828801"/>
                <a:gd name="connsiteY1" fmla="*/ 1952091 h 1952091"/>
                <a:gd name="connsiteX2" fmla="*/ 1 w 1828801"/>
                <a:gd name="connsiteY2" fmla="*/ 1952090 h 1952091"/>
                <a:gd name="connsiteX3" fmla="*/ 1 w 1828801"/>
                <a:gd name="connsiteY3" fmla="*/ 1952090 h 1952091"/>
                <a:gd name="connsiteX4" fmla="*/ 457201 w 1828801"/>
                <a:gd name="connsiteY4" fmla="*/ 1952090 h 1952091"/>
                <a:gd name="connsiteX5" fmla="*/ 457201 w 1828801"/>
                <a:gd name="connsiteY5" fmla="*/ 1947740 h 1952091"/>
                <a:gd name="connsiteX6" fmla="*/ 1828801 w 1828801"/>
                <a:gd name="connsiteY6" fmla="*/ 457200 h 1952091"/>
                <a:gd name="connsiteX7" fmla="*/ 1371601 w 1828801"/>
                <a:gd name="connsiteY7" fmla="*/ 914400 h 1952091"/>
                <a:gd name="connsiteX8" fmla="*/ 1371601 w 1828801"/>
                <a:gd name="connsiteY8" fmla="*/ 685800 h 1952091"/>
                <a:gd name="connsiteX9" fmla="*/ 800101 w 1828801"/>
                <a:gd name="connsiteY9" fmla="*/ 685800 h 1952091"/>
                <a:gd name="connsiteX10" fmla="*/ 457201 w 1828801"/>
                <a:gd name="connsiteY10" fmla="*/ 1028700 h 1952091"/>
                <a:gd name="connsiteX11" fmla="*/ 457201 w 1828801"/>
                <a:gd name="connsiteY11" fmla="*/ 1947740 h 1952091"/>
                <a:gd name="connsiteX12" fmla="*/ 230187 w 1828801"/>
                <a:gd name="connsiteY12" fmla="*/ 1636574 h 1952091"/>
                <a:gd name="connsiteX13" fmla="*/ 1 w 1828801"/>
                <a:gd name="connsiteY13" fmla="*/ 1952090 h 1952091"/>
                <a:gd name="connsiteX14" fmla="*/ 1 w 1828801"/>
                <a:gd name="connsiteY14" fmla="*/ 1028700 h 1952091"/>
                <a:gd name="connsiteX15" fmla="*/ 800101 w 1828801"/>
                <a:gd name="connsiteY15" fmla="*/ 228600 h 1952091"/>
                <a:gd name="connsiteX16" fmla="*/ 1371601 w 1828801"/>
                <a:gd name="connsiteY16" fmla="*/ 228600 h 1952091"/>
                <a:gd name="connsiteX17" fmla="*/ 1371601 w 1828801"/>
                <a:gd name="connsiteY17" fmla="*/ 0 h 19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1" h="1952091">
                  <a:moveTo>
                    <a:pt x="460375" y="1952091"/>
                  </a:moveTo>
                  <a:lnTo>
                    <a:pt x="0" y="1952091"/>
                  </a:lnTo>
                  <a:lnTo>
                    <a:pt x="1" y="1952090"/>
                  </a:lnTo>
                  <a:lnTo>
                    <a:pt x="1" y="1952090"/>
                  </a:lnTo>
                  <a:lnTo>
                    <a:pt x="457201" y="1952090"/>
                  </a:lnTo>
                  <a:lnTo>
                    <a:pt x="457201" y="1947740"/>
                  </a:lnTo>
                  <a:close/>
                  <a:moveTo>
                    <a:pt x="1828801" y="457200"/>
                  </a:moveTo>
                  <a:lnTo>
                    <a:pt x="1371601" y="914400"/>
                  </a:lnTo>
                  <a:lnTo>
                    <a:pt x="1371601" y="685800"/>
                  </a:lnTo>
                  <a:lnTo>
                    <a:pt x="800101" y="685800"/>
                  </a:lnTo>
                  <a:cubicBezTo>
                    <a:pt x="610723" y="685800"/>
                    <a:pt x="457201" y="839322"/>
                    <a:pt x="457201" y="1028700"/>
                  </a:cubicBezTo>
                  <a:lnTo>
                    <a:pt x="457201" y="1947740"/>
                  </a:lnTo>
                  <a:lnTo>
                    <a:pt x="230187" y="1636574"/>
                  </a:lnTo>
                  <a:lnTo>
                    <a:pt x="1" y="1952090"/>
                  </a:lnTo>
                  <a:lnTo>
                    <a:pt x="1" y="1028700"/>
                  </a:lnTo>
                  <a:cubicBezTo>
                    <a:pt x="1" y="586817"/>
                    <a:pt x="358218" y="228600"/>
                    <a:pt x="800101" y="228600"/>
                  </a:cubicBezTo>
                  <a:lnTo>
                    <a:pt x="1371601" y="228600"/>
                  </a:lnTo>
                  <a:lnTo>
                    <a:pt x="1371601" y="0"/>
                  </a:lnTo>
                  <a:close/>
                </a:path>
              </a:pathLst>
            </a:custGeom>
            <a:solidFill>
              <a:srgbClr val="0177B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solidFill>
                  <a:schemeClr val="tx1"/>
                </a:solidFill>
              </a:endParaRPr>
            </a:p>
          </p:txBody>
        </p:sp>
        <p:sp>
          <p:nvSpPr>
            <p:cNvPr id="11" name="手繪多邊形 10">
              <a:extLst>
                <a:ext uri="{FF2B5EF4-FFF2-40B4-BE49-F238E27FC236}">
                  <a16:creationId xmlns:a16="http://schemas.microsoft.com/office/drawing/2014/main" id="{AF5CFFF1-F75B-A27B-91D8-EA2B2B8AEC8D}"/>
                </a:ext>
              </a:extLst>
            </p:cNvPr>
            <p:cNvSpPr/>
            <p:nvPr/>
          </p:nvSpPr>
          <p:spPr>
            <a:xfrm rot="5400000" flipH="1">
              <a:off x="4199314" y="4053153"/>
              <a:ext cx="1828801" cy="1952091"/>
            </a:xfrm>
            <a:custGeom>
              <a:avLst/>
              <a:gdLst>
                <a:gd name="connsiteX0" fmla="*/ 460375 w 1828801"/>
                <a:gd name="connsiteY0" fmla="*/ 1952091 h 1952091"/>
                <a:gd name="connsiteX1" fmla="*/ 0 w 1828801"/>
                <a:gd name="connsiteY1" fmla="*/ 1952091 h 1952091"/>
                <a:gd name="connsiteX2" fmla="*/ 1 w 1828801"/>
                <a:gd name="connsiteY2" fmla="*/ 1952090 h 1952091"/>
                <a:gd name="connsiteX3" fmla="*/ 1 w 1828801"/>
                <a:gd name="connsiteY3" fmla="*/ 1952090 h 1952091"/>
                <a:gd name="connsiteX4" fmla="*/ 457201 w 1828801"/>
                <a:gd name="connsiteY4" fmla="*/ 1952090 h 1952091"/>
                <a:gd name="connsiteX5" fmla="*/ 457201 w 1828801"/>
                <a:gd name="connsiteY5" fmla="*/ 1947740 h 1952091"/>
                <a:gd name="connsiteX6" fmla="*/ 1828801 w 1828801"/>
                <a:gd name="connsiteY6" fmla="*/ 457200 h 1952091"/>
                <a:gd name="connsiteX7" fmla="*/ 1371601 w 1828801"/>
                <a:gd name="connsiteY7" fmla="*/ 914400 h 1952091"/>
                <a:gd name="connsiteX8" fmla="*/ 1371601 w 1828801"/>
                <a:gd name="connsiteY8" fmla="*/ 685800 h 1952091"/>
                <a:gd name="connsiteX9" fmla="*/ 800101 w 1828801"/>
                <a:gd name="connsiteY9" fmla="*/ 685800 h 1952091"/>
                <a:gd name="connsiteX10" fmla="*/ 457201 w 1828801"/>
                <a:gd name="connsiteY10" fmla="*/ 1028700 h 1952091"/>
                <a:gd name="connsiteX11" fmla="*/ 457201 w 1828801"/>
                <a:gd name="connsiteY11" fmla="*/ 1947740 h 1952091"/>
                <a:gd name="connsiteX12" fmla="*/ 230187 w 1828801"/>
                <a:gd name="connsiteY12" fmla="*/ 1636574 h 1952091"/>
                <a:gd name="connsiteX13" fmla="*/ 1 w 1828801"/>
                <a:gd name="connsiteY13" fmla="*/ 1952090 h 1952091"/>
                <a:gd name="connsiteX14" fmla="*/ 1 w 1828801"/>
                <a:gd name="connsiteY14" fmla="*/ 1028700 h 1952091"/>
                <a:gd name="connsiteX15" fmla="*/ 800101 w 1828801"/>
                <a:gd name="connsiteY15" fmla="*/ 228600 h 1952091"/>
                <a:gd name="connsiteX16" fmla="*/ 1371601 w 1828801"/>
                <a:gd name="connsiteY16" fmla="*/ 228600 h 1952091"/>
                <a:gd name="connsiteX17" fmla="*/ 1371601 w 1828801"/>
                <a:gd name="connsiteY17" fmla="*/ 0 h 19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1" h="1952091">
                  <a:moveTo>
                    <a:pt x="460375" y="1952091"/>
                  </a:moveTo>
                  <a:lnTo>
                    <a:pt x="0" y="1952091"/>
                  </a:lnTo>
                  <a:lnTo>
                    <a:pt x="1" y="1952090"/>
                  </a:lnTo>
                  <a:lnTo>
                    <a:pt x="1" y="1952090"/>
                  </a:lnTo>
                  <a:lnTo>
                    <a:pt x="457201" y="1952090"/>
                  </a:lnTo>
                  <a:lnTo>
                    <a:pt x="457201" y="1947740"/>
                  </a:lnTo>
                  <a:close/>
                  <a:moveTo>
                    <a:pt x="1828801" y="457200"/>
                  </a:moveTo>
                  <a:lnTo>
                    <a:pt x="1371601" y="914400"/>
                  </a:lnTo>
                  <a:lnTo>
                    <a:pt x="1371601" y="685800"/>
                  </a:lnTo>
                  <a:lnTo>
                    <a:pt x="800101" y="685800"/>
                  </a:lnTo>
                  <a:cubicBezTo>
                    <a:pt x="610723" y="685800"/>
                    <a:pt x="457201" y="839322"/>
                    <a:pt x="457201" y="1028700"/>
                  </a:cubicBezTo>
                  <a:lnTo>
                    <a:pt x="457201" y="1947740"/>
                  </a:lnTo>
                  <a:lnTo>
                    <a:pt x="230187" y="1636574"/>
                  </a:lnTo>
                  <a:lnTo>
                    <a:pt x="1" y="1952090"/>
                  </a:lnTo>
                  <a:lnTo>
                    <a:pt x="1" y="1028700"/>
                  </a:lnTo>
                  <a:cubicBezTo>
                    <a:pt x="1" y="586817"/>
                    <a:pt x="358218" y="228600"/>
                    <a:pt x="800101" y="228600"/>
                  </a:cubicBezTo>
                  <a:lnTo>
                    <a:pt x="1371601" y="228600"/>
                  </a:lnTo>
                  <a:lnTo>
                    <a:pt x="1371601" y="0"/>
                  </a:lnTo>
                  <a:close/>
                </a:path>
              </a:pathLst>
            </a:custGeom>
            <a:solidFill>
              <a:srgbClr val="49CAE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HK" altLang="en-US" dirty="0">
                <a:solidFill>
                  <a:schemeClr val="tx1"/>
                </a:solidFill>
              </a:endParaRPr>
            </a:p>
          </p:txBody>
        </p:sp>
      </p:grpSp>
      <p:sp>
        <p:nvSpPr>
          <p:cNvPr id="12" name="橢圓 11">
            <a:extLst>
              <a:ext uri="{FF2B5EF4-FFF2-40B4-BE49-F238E27FC236}">
                <a16:creationId xmlns:a16="http://schemas.microsoft.com/office/drawing/2014/main" id="{A839E137-A7F0-82FD-085D-7AEB2AA562EC}"/>
              </a:ext>
            </a:extLst>
          </p:cNvPr>
          <p:cNvSpPr/>
          <p:nvPr/>
        </p:nvSpPr>
        <p:spPr>
          <a:xfrm>
            <a:off x="10863675" y="1340213"/>
            <a:ext cx="745761" cy="745761"/>
          </a:xfrm>
          <a:prstGeom prst="ellipse">
            <a:avLst/>
          </a:prstGeom>
          <a:solidFill>
            <a:srgbClr val="020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3" name="橢圓 12">
            <a:extLst>
              <a:ext uri="{FF2B5EF4-FFF2-40B4-BE49-F238E27FC236}">
                <a16:creationId xmlns:a16="http://schemas.microsoft.com/office/drawing/2014/main" id="{9776B84F-8932-92C1-8E1D-5CBD4A4CEC94}"/>
              </a:ext>
            </a:extLst>
          </p:cNvPr>
          <p:cNvSpPr/>
          <p:nvPr/>
        </p:nvSpPr>
        <p:spPr>
          <a:xfrm>
            <a:off x="10863675" y="3137611"/>
            <a:ext cx="745761" cy="745761"/>
          </a:xfrm>
          <a:prstGeom prst="ellipse">
            <a:avLst/>
          </a:prstGeom>
          <a:solidFill>
            <a:srgbClr val="033D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4" name="橢圓 13">
            <a:extLst>
              <a:ext uri="{FF2B5EF4-FFF2-40B4-BE49-F238E27FC236}">
                <a16:creationId xmlns:a16="http://schemas.microsoft.com/office/drawing/2014/main" id="{B0E19A19-1010-F6E6-314C-980FBDEBB0FC}"/>
              </a:ext>
            </a:extLst>
          </p:cNvPr>
          <p:cNvSpPr/>
          <p:nvPr/>
        </p:nvSpPr>
        <p:spPr>
          <a:xfrm>
            <a:off x="10863675" y="4935009"/>
            <a:ext cx="745761" cy="745761"/>
          </a:xfrm>
          <a:prstGeom prst="ellipse">
            <a:avLst/>
          </a:prstGeom>
          <a:solidFill>
            <a:srgbClr val="0177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5" name="橢圓 14">
            <a:extLst>
              <a:ext uri="{FF2B5EF4-FFF2-40B4-BE49-F238E27FC236}">
                <a16:creationId xmlns:a16="http://schemas.microsoft.com/office/drawing/2014/main" id="{E091475C-ED12-558B-4CDC-9D745FF963FE}"/>
              </a:ext>
            </a:extLst>
          </p:cNvPr>
          <p:cNvSpPr/>
          <p:nvPr/>
        </p:nvSpPr>
        <p:spPr>
          <a:xfrm flipH="1">
            <a:off x="313118" y="1340213"/>
            <a:ext cx="745761" cy="745761"/>
          </a:xfrm>
          <a:prstGeom prst="ellipse">
            <a:avLst/>
          </a:prstGeom>
          <a:solidFill>
            <a:srgbClr val="00B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6" name="橢圓 15">
            <a:extLst>
              <a:ext uri="{FF2B5EF4-FFF2-40B4-BE49-F238E27FC236}">
                <a16:creationId xmlns:a16="http://schemas.microsoft.com/office/drawing/2014/main" id="{A86D5D9C-F39D-0CE0-5173-5BA66169EC0D}"/>
              </a:ext>
            </a:extLst>
          </p:cNvPr>
          <p:cNvSpPr/>
          <p:nvPr/>
        </p:nvSpPr>
        <p:spPr>
          <a:xfrm flipH="1">
            <a:off x="313118" y="3144755"/>
            <a:ext cx="745761" cy="745761"/>
          </a:xfrm>
          <a:prstGeom prst="ellipse">
            <a:avLst/>
          </a:prstGeom>
          <a:solidFill>
            <a:srgbClr val="49CA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7" name="橢圓 16">
            <a:extLst>
              <a:ext uri="{FF2B5EF4-FFF2-40B4-BE49-F238E27FC236}">
                <a16:creationId xmlns:a16="http://schemas.microsoft.com/office/drawing/2014/main" id="{C67A2139-2533-5DDD-D4C6-CDE8676A7F62}"/>
              </a:ext>
            </a:extLst>
          </p:cNvPr>
          <p:cNvSpPr/>
          <p:nvPr/>
        </p:nvSpPr>
        <p:spPr>
          <a:xfrm flipH="1">
            <a:off x="313118" y="4935009"/>
            <a:ext cx="745761" cy="745761"/>
          </a:xfrm>
          <a:prstGeom prst="ellipse">
            <a:avLst/>
          </a:prstGeom>
          <a:solidFill>
            <a:srgbClr val="90E0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18" name="文字方塊 17">
            <a:extLst>
              <a:ext uri="{FF2B5EF4-FFF2-40B4-BE49-F238E27FC236}">
                <a16:creationId xmlns:a16="http://schemas.microsoft.com/office/drawing/2014/main" id="{21A2B353-9557-BA84-E0CC-21BA4C63B922}"/>
              </a:ext>
            </a:extLst>
          </p:cNvPr>
          <p:cNvSpPr txBox="1"/>
          <p:nvPr/>
        </p:nvSpPr>
        <p:spPr>
          <a:xfrm>
            <a:off x="8368732" y="1383077"/>
            <a:ext cx="1986569" cy="400110"/>
          </a:xfrm>
          <a:prstGeom prst="rect">
            <a:avLst/>
          </a:prstGeom>
          <a:noFill/>
        </p:spPr>
        <p:txBody>
          <a:bodyPr wrap="none" rtlCol="0">
            <a:spAutoFit/>
          </a:bodyPr>
          <a:lstStyle/>
          <a:p>
            <a:r>
              <a:rPr kumimoji="1" lang="en-US" altLang="zh-HK" sz="2000" b="1" u="sng" dirty="0">
                <a:latin typeface="+mj-lt"/>
                <a:ea typeface="Kai" pitchFamily="2" charset="-122"/>
              </a:rPr>
              <a:t>Robo Advising</a:t>
            </a:r>
          </a:p>
        </p:txBody>
      </p:sp>
      <p:sp>
        <p:nvSpPr>
          <p:cNvPr id="19" name="文字方塊 18">
            <a:extLst>
              <a:ext uri="{FF2B5EF4-FFF2-40B4-BE49-F238E27FC236}">
                <a16:creationId xmlns:a16="http://schemas.microsoft.com/office/drawing/2014/main" id="{4EC8FC9C-E849-615F-3E4E-B598CA902592}"/>
              </a:ext>
            </a:extLst>
          </p:cNvPr>
          <p:cNvSpPr txBox="1"/>
          <p:nvPr/>
        </p:nvSpPr>
        <p:spPr>
          <a:xfrm>
            <a:off x="8368732" y="3123323"/>
            <a:ext cx="1609736" cy="400110"/>
          </a:xfrm>
          <a:prstGeom prst="rect">
            <a:avLst/>
          </a:prstGeom>
          <a:noFill/>
        </p:spPr>
        <p:txBody>
          <a:bodyPr wrap="none" rtlCol="0">
            <a:spAutoFit/>
          </a:bodyPr>
          <a:lstStyle/>
          <a:p>
            <a:r>
              <a:rPr kumimoji="1" lang="en-US" altLang="zh-HK" sz="2000" b="1" u="sng" dirty="0">
                <a:latin typeface="+mj-lt"/>
                <a:ea typeface="Kai" pitchFamily="2" charset="-122"/>
              </a:rPr>
              <a:t>Automation</a:t>
            </a:r>
          </a:p>
        </p:txBody>
      </p:sp>
      <p:sp>
        <p:nvSpPr>
          <p:cNvPr id="20" name="文字方塊 19">
            <a:extLst>
              <a:ext uri="{FF2B5EF4-FFF2-40B4-BE49-F238E27FC236}">
                <a16:creationId xmlns:a16="http://schemas.microsoft.com/office/drawing/2014/main" id="{95BF788B-5AAE-DF23-9A7C-32D55BA53E21}"/>
              </a:ext>
            </a:extLst>
          </p:cNvPr>
          <p:cNvSpPr txBox="1"/>
          <p:nvPr/>
        </p:nvSpPr>
        <p:spPr>
          <a:xfrm>
            <a:off x="8368732" y="3573654"/>
            <a:ext cx="2826275"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Discord Bot API</a:t>
            </a:r>
          </a:p>
          <a:p>
            <a:pPr marL="285750" indent="-285750">
              <a:buFont typeface="Arial" panose="020B0604020202020204" pitchFamily="34" charset="0"/>
              <a:buChar char="•"/>
            </a:pPr>
            <a:r>
              <a:rPr kumimoji="1" lang="en-US" altLang="zh-HK" dirty="0">
                <a:latin typeface="+mj-lt"/>
                <a:ea typeface="Kai" pitchFamily="2" charset="-122"/>
              </a:rPr>
              <a:t>Google Cloud Function </a:t>
            </a:r>
          </a:p>
          <a:p>
            <a:pPr marL="285750" indent="-285750">
              <a:buFont typeface="Arial" panose="020B0604020202020204" pitchFamily="34" charset="0"/>
              <a:buChar char="•"/>
            </a:pPr>
            <a:r>
              <a:rPr kumimoji="1" lang="en-US" altLang="zh-HK" dirty="0">
                <a:latin typeface="+mj-lt"/>
                <a:ea typeface="Kai" pitchFamily="2" charset="-122"/>
              </a:rPr>
              <a:t>Function Scheduler</a:t>
            </a:r>
          </a:p>
        </p:txBody>
      </p:sp>
      <p:sp>
        <p:nvSpPr>
          <p:cNvPr id="21" name="文字方塊 20">
            <a:extLst>
              <a:ext uri="{FF2B5EF4-FFF2-40B4-BE49-F238E27FC236}">
                <a16:creationId xmlns:a16="http://schemas.microsoft.com/office/drawing/2014/main" id="{2ED6F8D5-E0BB-17EA-E649-7D0BDC161F73}"/>
              </a:ext>
            </a:extLst>
          </p:cNvPr>
          <p:cNvSpPr txBox="1"/>
          <p:nvPr/>
        </p:nvSpPr>
        <p:spPr>
          <a:xfrm>
            <a:off x="8368732" y="5005742"/>
            <a:ext cx="910827" cy="400110"/>
          </a:xfrm>
          <a:prstGeom prst="rect">
            <a:avLst/>
          </a:prstGeom>
          <a:noFill/>
        </p:spPr>
        <p:txBody>
          <a:bodyPr wrap="none" rtlCol="0">
            <a:spAutoFit/>
          </a:bodyPr>
          <a:lstStyle/>
          <a:p>
            <a:r>
              <a:rPr kumimoji="1" lang="en-US" altLang="zh-HK" sz="2000" b="1" u="sng" dirty="0">
                <a:latin typeface="+mj-lt"/>
                <a:ea typeface="Kai" pitchFamily="2" charset="-122"/>
              </a:rPr>
              <a:t>Script</a:t>
            </a:r>
          </a:p>
        </p:txBody>
      </p:sp>
      <p:sp>
        <p:nvSpPr>
          <p:cNvPr id="22" name="文字方塊 21">
            <a:extLst>
              <a:ext uri="{FF2B5EF4-FFF2-40B4-BE49-F238E27FC236}">
                <a16:creationId xmlns:a16="http://schemas.microsoft.com/office/drawing/2014/main" id="{2579FDCE-4682-AEE1-66D9-AAE643FAFADB}"/>
              </a:ext>
            </a:extLst>
          </p:cNvPr>
          <p:cNvSpPr txBox="1"/>
          <p:nvPr/>
        </p:nvSpPr>
        <p:spPr>
          <a:xfrm>
            <a:off x="8368732" y="5420140"/>
            <a:ext cx="2494943"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Data scraping from internet</a:t>
            </a:r>
          </a:p>
          <a:p>
            <a:pPr marL="285750" indent="-285750">
              <a:buFont typeface="Arial" panose="020B0604020202020204" pitchFamily="34" charset="0"/>
              <a:buChar char="•"/>
            </a:pPr>
            <a:r>
              <a:rPr kumimoji="1" lang="en-US" altLang="zh-HK" dirty="0">
                <a:latin typeface="+mj-lt"/>
                <a:ea typeface="Kai" pitchFamily="2" charset="-122"/>
              </a:rPr>
              <a:t>Transforming data to signals</a:t>
            </a:r>
          </a:p>
        </p:txBody>
      </p:sp>
      <p:sp>
        <p:nvSpPr>
          <p:cNvPr id="23" name="文字方塊 22">
            <a:extLst>
              <a:ext uri="{FF2B5EF4-FFF2-40B4-BE49-F238E27FC236}">
                <a16:creationId xmlns:a16="http://schemas.microsoft.com/office/drawing/2014/main" id="{D84CA723-4EED-190F-D245-773C05513789}"/>
              </a:ext>
            </a:extLst>
          </p:cNvPr>
          <p:cNvSpPr txBox="1"/>
          <p:nvPr/>
        </p:nvSpPr>
        <p:spPr>
          <a:xfrm>
            <a:off x="1265533" y="5005742"/>
            <a:ext cx="2892138" cy="400110"/>
          </a:xfrm>
          <a:prstGeom prst="rect">
            <a:avLst/>
          </a:prstGeom>
          <a:noFill/>
        </p:spPr>
        <p:txBody>
          <a:bodyPr wrap="none" rtlCol="0">
            <a:spAutoFit/>
          </a:bodyPr>
          <a:lstStyle/>
          <a:p>
            <a:r>
              <a:rPr kumimoji="1" lang="en-US" altLang="zh-HK" sz="2000" b="1" u="sng" dirty="0">
                <a:latin typeface="+mj-lt"/>
                <a:ea typeface="Kai" pitchFamily="2" charset="-122"/>
              </a:rPr>
              <a:t>Strategy Development</a:t>
            </a:r>
          </a:p>
        </p:txBody>
      </p:sp>
      <p:sp>
        <p:nvSpPr>
          <p:cNvPr id="24" name="文字方塊 23">
            <a:extLst>
              <a:ext uri="{FF2B5EF4-FFF2-40B4-BE49-F238E27FC236}">
                <a16:creationId xmlns:a16="http://schemas.microsoft.com/office/drawing/2014/main" id="{2C5606AC-B18C-DD1A-5FC5-B778FCD662EA}"/>
              </a:ext>
            </a:extLst>
          </p:cNvPr>
          <p:cNvSpPr txBox="1"/>
          <p:nvPr/>
        </p:nvSpPr>
        <p:spPr>
          <a:xfrm>
            <a:off x="1253809" y="3123323"/>
            <a:ext cx="3559182" cy="400110"/>
          </a:xfrm>
          <a:prstGeom prst="rect">
            <a:avLst/>
          </a:prstGeom>
          <a:noFill/>
        </p:spPr>
        <p:txBody>
          <a:bodyPr wrap="square" rtlCol="0">
            <a:spAutoFit/>
          </a:bodyPr>
          <a:lstStyle/>
          <a:p>
            <a:r>
              <a:rPr kumimoji="1" lang="en-US" altLang="zh-HK" sz="2000" b="1" u="sng" dirty="0">
                <a:latin typeface="+mj-lt"/>
                <a:ea typeface="Kai" pitchFamily="2" charset="-122"/>
              </a:rPr>
              <a:t>Backtesting &amp; Optimization</a:t>
            </a:r>
          </a:p>
        </p:txBody>
      </p:sp>
      <p:sp>
        <p:nvSpPr>
          <p:cNvPr id="25" name="文字方塊 24">
            <a:extLst>
              <a:ext uri="{FF2B5EF4-FFF2-40B4-BE49-F238E27FC236}">
                <a16:creationId xmlns:a16="http://schemas.microsoft.com/office/drawing/2014/main" id="{B8EBDC80-FF56-B7CD-8E61-C4D536AC827A}"/>
              </a:ext>
            </a:extLst>
          </p:cNvPr>
          <p:cNvSpPr txBox="1"/>
          <p:nvPr/>
        </p:nvSpPr>
        <p:spPr>
          <a:xfrm>
            <a:off x="1249061" y="1383077"/>
            <a:ext cx="2408778" cy="400110"/>
          </a:xfrm>
          <a:prstGeom prst="rect">
            <a:avLst/>
          </a:prstGeom>
          <a:noFill/>
        </p:spPr>
        <p:txBody>
          <a:bodyPr wrap="square" rtlCol="0">
            <a:spAutoFit/>
          </a:bodyPr>
          <a:lstStyle/>
          <a:p>
            <a:r>
              <a:rPr kumimoji="1" lang="en-US" altLang="zh-HK" sz="2000" b="1" u="sng" dirty="0">
                <a:latin typeface="+mj-lt"/>
                <a:ea typeface="Kai" pitchFamily="2" charset="-122"/>
              </a:rPr>
              <a:t>Evaluation</a:t>
            </a:r>
          </a:p>
        </p:txBody>
      </p:sp>
      <p:sp>
        <p:nvSpPr>
          <p:cNvPr id="26" name="文字方塊 25">
            <a:extLst>
              <a:ext uri="{FF2B5EF4-FFF2-40B4-BE49-F238E27FC236}">
                <a16:creationId xmlns:a16="http://schemas.microsoft.com/office/drawing/2014/main" id="{BE997D10-DCCF-9B47-6DCD-D7AA1E37D5D8}"/>
              </a:ext>
            </a:extLst>
          </p:cNvPr>
          <p:cNvSpPr txBox="1"/>
          <p:nvPr/>
        </p:nvSpPr>
        <p:spPr>
          <a:xfrm>
            <a:off x="1298684" y="1801666"/>
            <a:ext cx="2865102"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Verify the strategy with performance metrics</a:t>
            </a:r>
          </a:p>
        </p:txBody>
      </p:sp>
      <p:sp>
        <p:nvSpPr>
          <p:cNvPr id="27" name="文字方塊 26">
            <a:extLst>
              <a:ext uri="{FF2B5EF4-FFF2-40B4-BE49-F238E27FC236}">
                <a16:creationId xmlns:a16="http://schemas.microsoft.com/office/drawing/2014/main" id="{0F015A0B-46EB-5FBA-FC5C-DC94FFA63F5F}"/>
              </a:ext>
            </a:extLst>
          </p:cNvPr>
          <p:cNvSpPr txBox="1"/>
          <p:nvPr/>
        </p:nvSpPr>
        <p:spPr>
          <a:xfrm>
            <a:off x="1294769" y="3639004"/>
            <a:ext cx="2661238"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Run simulation</a:t>
            </a:r>
          </a:p>
          <a:p>
            <a:pPr marL="285750" indent="-285750">
              <a:buFont typeface="Arial" panose="020B0604020202020204" pitchFamily="34" charset="0"/>
              <a:buChar char="•"/>
            </a:pPr>
            <a:r>
              <a:rPr kumimoji="1" lang="en-US" altLang="zh-HK" dirty="0">
                <a:latin typeface="+mj-lt"/>
                <a:ea typeface="Kai" pitchFamily="2" charset="-122"/>
              </a:rPr>
              <a:t>Tune the hyperparameter</a:t>
            </a:r>
          </a:p>
        </p:txBody>
      </p:sp>
      <p:sp>
        <p:nvSpPr>
          <p:cNvPr id="28" name="文字方塊 27">
            <a:extLst>
              <a:ext uri="{FF2B5EF4-FFF2-40B4-BE49-F238E27FC236}">
                <a16:creationId xmlns:a16="http://schemas.microsoft.com/office/drawing/2014/main" id="{AAE0E2B0-304A-968E-4DAE-4DDD5321B367}"/>
              </a:ext>
            </a:extLst>
          </p:cNvPr>
          <p:cNvSpPr txBox="1"/>
          <p:nvPr/>
        </p:nvSpPr>
        <p:spPr>
          <a:xfrm>
            <a:off x="1304046" y="5469467"/>
            <a:ext cx="2610859"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Quantify the strategy</a:t>
            </a:r>
            <a:r>
              <a:rPr kumimoji="1" lang="zh-TW" altLang="en-US" dirty="0">
                <a:latin typeface="+mj-lt"/>
                <a:ea typeface="Kai" pitchFamily="2" charset="-122"/>
              </a:rPr>
              <a:t> </a:t>
            </a:r>
            <a:r>
              <a:rPr kumimoji="1" lang="en-US" altLang="zh-TW" dirty="0">
                <a:latin typeface="+mj-lt"/>
                <a:ea typeface="Kai" pitchFamily="2" charset="-122"/>
              </a:rPr>
              <a:t>base on mean reversion</a:t>
            </a:r>
            <a:endParaRPr kumimoji="1" lang="en-US" altLang="zh-HK" dirty="0">
              <a:latin typeface="+mj-lt"/>
              <a:ea typeface="Kai" pitchFamily="2" charset="-122"/>
            </a:endParaRPr>
          </a:p>
          <a:p>
            <a:endParaRPr kumimoji="1" lang="zh-HK" altLang="en-US" dirty="0">
              <a:latin typeface="+mj-lt"/>
            </a:endParaRPr>
          </a:p>
        </p:txBody>
      </p:sp>
      <p:sp>
        <p:nvSpPr>
          <p:cNvPr id="29" name="文字方塊 28">
            <a:extLst>
              <a:ext uri="{FF2B5EF4-FFF2-40B4-BE49-F238E27FC236}">
                <a16:creationId xmlns:a16="http://schemas.microsoft.com/office/drawing/2014/main" id="{362DC619-C710-D927-6483-F61C45FD6AC8}"/>
              </a:ext>
            </a:extLst>
          </p:cNvPr>
          <p:cNvSpPr txBox="1"/>
          <p:nvPr/>
        </p:nvSpPr>
        <p:spPr>
          <a:xfrm>
            <a:off x="8368731" y="1801666"/>
            <a:ext cx="293652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HK" dirty="0">
                <a:latin typeface="+mj-lt"/>
                <a:ea typeface="Kai" pitchFamily="2" charset="-122"/>
              </a:rPr>
              <a:t>Data Driven</a:t>
            </a:r>
          </a:p>
          <a:p>
            <a:pPr marL="285750" indent="-285750">
              <a:buFont typeface="Arial" panose="020B0604020202020204" pitchFamily="34" charset="0"/>
              <a:buChar char="•"/>
            </a:pPr>
            <a:r>
              <a:rPr kumimoji="1" lang="en-US" altLang="zh-HK" dirty="0">
                <a:latin typeface="+mj-lt"/>
                <a:ea typeface="Kai" pitchFamily="2" charset="-122"/>
              </a:rPr>
              <a:t>All net worth customers</a:t>
            </a:r>
          </a:p>
          <a:p>
            <a:pPr marL="285750" indent="-285750">
              <a:buFont typeface="Arial" panose="020B0604020202020204" pitchFamily="34" charset="0"/>
              <a:buChar char="•"/>
            </a:pPr>
            <a:r>
              <a:rPr kumimoji="1" lang="en-US" altLang="zh-HK" dirty="0">
                <a:latin typeface="+mj-lt"/>
                <a:ea typeface="Kai" pitchFamily="2" charset="-122"/>
              </a:rPr>
              <a:t>Low human biases</a:t>
            </a:r>
          </a:p>
        </p:txBody>
      </p:sp>
      <p:grpSp>
        <p:nvGrpSpPr>
          <p:cNvPr id="30" name="Google Shape;7523;p54">
            <a:extLst>
              <a:ext uri="{FF2B5EF4-FFF2-40B4-BE49-F238E27FC236}">
                <a16:creationId xmlns:a16="http://schemas.microsoft.com/office/drawing/2014/main" id="{A8794EB0-C3CA-6428-A7F8-ADB1064D33FF}"/>
              </a:ext>
            </a:extLst>
          </p:cNvPr>
          <p:cNvGrpSpPr/>
          <p:nvPr/>
        </p:nvGrpSpPr>
        <p:grpSpPr>
          <a:xfrm>
            <a:off x="11020019" y="5092517"/>
            <a:ext cx="433073" cy="430745"/>
            <a:chOff x="-6329100" y="3632100"/>
            <a:chExt cx="293025" cy="291450"/>
          </a:xfrm>
          <a:solidFill>
            <a:srgbClr val="ADE8F4"/>
          </a:solidFill>
        </p:grpSpPr>
        <p:sp>
          <p:nvSpPr>
            <p:cNvPr id="31" name="Google Shape;7524;p54">
              <a:extLst>
                <a:ext uri="{FF2B5EF4-FFF2-40B4-BE49-F238E27FC236}">
                  <a16:creationId xmlns:a16="http://schemas.microsoft.com/office/drawing/2014/main" id="{F44290A6-DDE2-98FD-2FD0-A117B7FB186E}"/>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7525;p54">
              <a:extLst>
                <a:ext uri="{FF2B5EF4-FFF2-40B4-BE49-F238E27FC236}">
                  <a16:creationId xmlns:a16="http://schemas.microsoft.com/office/drawing/2014/main" id="{6BAAD291-FA68-0D25-DC15-E39B6028444D}"/>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121900" tIns="121900" rIns="121900" bIns="121900" anchor="ctr" anchorCtr="0">
              <a:noAutofit/>
            </a:bodyPr>
            <a:lstStyle/>
            <a:p>
              <a:endParaRPr sz="2400"/>
            </a:p>
          </p:txBody>
        </p:sp>
        <p:sp>
          <p:nvSpPr>
            <p:cNvPr id="33" name="Google Shape;7526;p54">
              <a:extLst>
                <a:ext uri="{FF2B5EF4-FFF2-40B4-BE49-F238E27FC236}">
                  <a16:creationId xmlns:a16="http://schemas.microsoft.com/office/drawing/2014/main" id="{C2277FCF-5DDE-A7F3-1252-9EA213D0B47A}"/>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4" name="Google Shape;6675;p52">
            <a:extLst>
              <a:ext uri="{FF2B5EF4-FFF2-40B4-BE49-F238E27FC236}">
                <a16:creationId xmlns:a16="http://schemas.microsoft.com/office/drawing/2014/main" id="{91B2E061-3A0F-A6F0-1FC1-41DD7168BB16}"/>
              </a:ext>
            </a:extLst>
          </p:cNvPr>
          <p:cNvGrpSpPr/>
          <p:nvPr/>
        </p:nvGrpSpPr>
        <p:grpSpPr>
          <a:xfrm>
            <a:off x="450235" y="5070617"/>
            <a:ext cx="472415" cy="474545"/>
            <a:chOff x="-49764975" y="3551225"/>
            <a:chExt cx="299300" cy="300650"/>
          </a:xfrm>
          <a:solidFill>
            <a:srgbClr val="02045E"/>
          </a:solidFill>
        </p:grpSpPr>
        <p:sp>
          <p:nvSpPr>
            <p:cNvPr id="35" name="Google Shape;6676;p52">
              <a:extLst>
                <a:ext uri="{FF2B5EF4-FFF2-40B4-BE49-F238E27FC236}">
                  <a16:creationId xmlns:a16="http://schemas.microsoft.com/office/drawing/2014/main" id="{467775BA-781C-0CC6-D74B-6C36666D1546}"/>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6677;p52">
              <a:extLst>
                <a:ext uri="{FF2B5EF4-FFF2-40B4-BE49-F238E27FC236}">
                  <a16:creationId xmlns:a16="http://schemas.microsoft.com/office/drawing/2014/main" id="{C5443970-0B32-395F-2F38-DEE3232C9A2A}"/>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p>
          </p:txBody>
        </p:sp>
        <p:sp>
          <p:nvSpPr>
            <p:cNvPr id="37" name="Google Shape;6678;p52">
              <a:extLst>
                <a:ext uri="{FF2B5EF4-FFF2-40B4-BE49-F238E27FC236}">
                  <a16:creationId xmlns:a16="http://schemas.microsoft.com/office/drawing/2014/main" id="{1CF0DF0B-6EDA-B6CD-2931-248F97119185}"/>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121900" tIns="121900" rIns="121900" bIns="121900" anchor="ctr" anchorCtr="0">
              <a:noAutofit/>
            </a:bodyPr>
            <a:lstStyle/>
            <a:p>
              <a:endParaRPr sz="2400"/>
            </a:p>
          </p:txBody>
        </p:sp>
        <p:sp>
          <p:nvSpPr>
            <p:cNvPr id="38" name="Google Shape;6679;p52">
              <a:extLst>
                <a:ext uri="{FF2B5EF4-FFF2-40B4-BE49-F238E27FC236}">
                  <a16:creationId xmlns:a16="http://schemas.microsoft.com/office/drawing/2014/main" id="{5E61B971-AE22-F5AE-D924-3903E9B4F67D}"/>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121900" tIns="121900" rIns="121900" bIns="121900" anchor="ctr" anchorCtr="0">
              <a:noAutofit/>
            </a:bodyPr>
            <a:lstStyle/>
            <a:p>
              <a:endParaRPr sz="2400"/>
            </a:p>
          </p:txBody>
        </p:sp>
        <p:sp>
          <p:nvSpPr>
            <p:cNvPr id="39" name="Google Shape;6680;p52">
              <a:extLst>
                <a:ext uri="{FF2B5EF4-FFF2-40B4-BE49-F238E27FC236}">
                  <a16:creationId xmlns:a16="http://schemas.microsoft.com/office/drawing/2014/main" id="{63FDD3FE-F209-7CB5-C32F-24EC8714F807}"/>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121900" tIns="121900" rIns="121900" bIns="121900" anchor="ctr" anchorCtr="0">
              <a:noAutofit/>
            </a:bodyPr>
            <a:lstStyle/>
            <a:p>
              <a:endParaRPr sz="2400"/>
            </a:p>
          </p:txBody>
        </p:sp>
        <p:sp>
          <p:nvSpPr>
            <p:cNvPr id="40" name="Google Shape;6681;p52">
              <a:extLst>
                <a:ext uri="{FF2B5EF4-FFF2-40B4-BE49-F238E27FC236}">
                  <a16:creationId xmlns:a16="http://schemas.microsoft.com/office/drawing/2014/main" id="{76843F89-1927-2BEC-93D3-0B032A27E928}"/>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6682;p52">
              <a:extLst>
                <a:ext uri="{FF2B5EF4-FFF2-40B4-BE49-F238E27FC236}">
                  <a16:creationId xmlns:a16="http://schemas.microsoft.com/office/drawing/2014/main" id="{2E550B86-C195-9AD4-BC36-7AE85B5C086C}"/>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6683;p52">
              <a:extLst>
                <a:ext uri="{FF2B5EF4-FFF2-40B4-BE49-F238E27FC236}">
                  <a16:creationId xmlns:a16="http://schemas.microsoft.com/office/drawing/2014/main" id="{5CEAF4B5-39FB-1A48-7868-B61AF586CC5E}"/>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6684;p52">
              <a:extLst>
                <a:ext uri="{FF2B5EF4-FFF2-40B4-BE49-F238E27FC236}">
                  <a16:creationId xmlns:a16="http://schemas.microsoft.com/office/drawing/2014/main" id="{D7D3352B-3368-3953-C0B0-DAC671458D8D}"/>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6685;p52">
              <a:extLst>
                <a:ext uri="{FF2B5EF4-FFF2-40B4-BE49-F238E27FC236}">
                  <a16:creationId xmlns:a16="http://schemas.microsoft.com/office/drawing/2014/main" id="{1C5996F3-B737-D8F0-F9B3-655868A4F76B}"/>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6686;p52">
              <a:extLst>
                <a:ext uri="{FF2B5EF4-FFF2-40B4-BE49-F238E27FC236}">
                  <a16:creationId xmlns:a16="http://schemas.microsoft.com/office/drawing/2014/main" id="{398FA09E-5D9A-C937-0BD7-4D12F82F1A6E}"/>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6" name="Google Shape;6143;p51">
            <a:extLst>
              <a:ext uri="{FF2B5EF4-FFF2-40B4-BE49-F238E27FC236}">
                <a16:creationId xmlns:a16="http://schemas.microsoft.com/office/drawing/2014/main" id="{054351EC-B112-D83B-D79F-CBFBB1A24056}"/>
              </a:ext>
            </a:extLst>
          </p:cNvPr>
          <p:cNvGrpSpPr/>
          <p:nvPr/>
        </p:nvGrpSpPr>
        <p:grpSpPr>
          <a:xfrm>
            <a:off x="10993539" y="3267496"/>
            <a:ext cx="486032" cy="485991"/>
            <a:chOff x="-31093575" y="3911725"/>
            <a:chExt cx="291450" cy="291425"/>
          </a:xfrm>
          <a:solidFill>
            <a:srgbClr val="ADE8F4"/>
          </a:solidFill>
        </p:grpSpPr>
        <p:sp>
          <p:nvSpPr>
            <p:cNvPr id="47" name="Google Shape;6144;p51">
              <a:extLst>
                <a:ext uri="{FF2B5EF4-FFF2-40B4-BE49-F238E27FC236}">
                  <a16:creationId xmlns:a16="http://schemas.microsoft.com/office/drawing/2014/main" id="{1E03162A-EEFD-D121-681A-3A6CBDF8F5FE}"/>
                </a:ext>
              </a:extLst>
            </p:cNvPr>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grpFill/>
            <a:ln>
              <a:noFill/>
            </a:ln>
          </p:spPr>
          <p:txBody>
            <a:bodyPr spcFirstLastPara="1" wrap="square" lIns="121900" tIns="121900" rIns="121900" bIns="121900" anchor="ctr" anchorCtr="0">
              <a:noAutofit/>
            </a:bodyPr>
            <a:lstStyle/>
            <a:p>
              <a:endParaRPr sz="2400"/>
            </a:p>
          </p:txBody>
        </p:sp>
        <p:sp>
          <p:nvSpPr>
            <p:cNvPr id="48" name="Google Shape;6145;p51">
              <a:extLst>
                <a:ext uri="{FF2B5EF4-FFF2-40B4-BE49-F238E27FC236}">
                  <a16:creationId xmlns:a16="http://schemas.microsoft.com/office/drawing/2014/main" id="{21E95626-94DF-4EA9-A7B1-206BA6731DFD}"/>
                </a:ext>
              </a:extLst>
            </p:cNvPr>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9" name="Google Shape;6098;p51">
            <a:extLst>
              <a:ext uri="{FF2B5EF4-FFF2-40B4-BE49-F238E27FC236}">
                <a16:creationId xmlns:a16="http://schemas.microsoft.com/office/drawing/2014/main" id="{470B5AA2-6612-EA0C-2EB4-03B7AF261DEB}"/>
              </a:ext>
            </a:extLst>
          </p:cNvPr>
          <p:cNvSpPr/>
          <p:nvPr/>
        </p:nvSpPr>
        <p:spPr>
          <a:xfrm>
            <a:off x="450235" y="1477350"/>
            <a:ext cx="471527" cy="471487"/>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02045E"/>
          </a:solidFill>
          <a:ln>
            <a:noFill/>
          </a:ln>
        </p:spPr>
        <p:txBody>
          <a:bodyPr spcFirstLastPara="1" wrap="square" lIns="121900" tIns="121900" rIns="121900" bIns="121900" anchor="ctr" anchorCtr="0">
            <a:noAutofit/>
          </a:bodyPr>
          <a:lstStyle/>
          <a:p>
            <a:endParaRPr sz="2400"/>
          </a:p>
        </p:txBody>
      </p:sp>
      <p:grpSp>
        <p:nvGrpSpPr>
          <p:cNvPr id="50" name="Google Shape;4768;p48">
            <a:extLst>
              <a:ext uri="{FF2B5EF4-FFF2-40B4-BE49-F238E27FC236}">
                <a16:creationId xmlns:a16="http://schemas.microsoft.com/office/drawing/2014/main" id="{A6AC4383-91DC-17C0-683C-4ADD38547497}"/>
              </a:ext>
            </a:extLst>
          </p:cNvPr>
          <p:cNvGrpSpPr/>
          <p:nvPr/>
        </p:nvGrpSpPr>
        <p:grpSpPr>
          <a:xfrm>
            <a:off x="450235" y="3291455"/>
            <a:ext cx="456773" cy="452361"/>
            <a:chOff x="5049725" y="1435050"/>
            <a:chExt cx="486550" cy="481850"/>
          </a:xfrm>
          <a:solidFill>
            <a:srgbClr val="02045E"/>
          </a:solidFill>
        </p:grpSpPr>
        <p:sp>
          <p:nvSpPr>
            <p:cNvPr id="51" name="Google Shape;4769;p48">
              <a:extLst>
                <a:ext uri="{FF2B5EF4-FFF2-40B4-BE49-F238E27FC236}">
                  <a16:creationId xmlns:a16="http://schemas.microsoft.com/office/drawing/2014/main" id="{5B5A55C0-55B0-4B98-9C4D-4D58E519F3A6}"/>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2" name="Google Shape;4770;p48">
              <a:extLst>
                <a:ext uri="{FF2B5EF4-FFF2-40B4-BE49-F238E27FC236}">
                  <a16:creationId xmlns:a16="http://schemas.microsoft.com/office/drawing/2014/main" id="{0E7D9AC3-4930-0ADF-E68C-FA43AC85DE84}"/>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3" name="Google Shape;4771;p48">
              <a:extLst>
                <a:ext uri="{FF2B5EF4-FFF2-40B4-BE49-F238E27FC236}">
                  <a16:creationId xmlns:a16="http://schemas.microsoft.com/office/drawing/2014/main" id="{EF63E96F-3641-C548-7FA9-AD54CCB8A25B}"/>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4" name="Google Shape;4772;p48">
              <a:extLst>
                <a:ext uri="{FF2B5EF4-FFF2-40B4-BE49-F238E27FC236}">
                  <a16:creationId xmlns:a16="http://schemas.microsoft.com/office/drawing/2014/main" id="{95020196-2557-AC0F-D666-6D41ECAF9E26}"/>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55" name="Google Shape;6094;p51">
            <a:extLst>
              <a:ext uri="{FF2B5EF4-FFF2-40B4-BE49-F238E27FC236}">
                <a16:creationId xmlns:a16="http://schemas.microsoft.com/office/drawing/2014/main" id="{D117BBC7-F7B4-7B74-0E24-96AFECD0CDED}"/>
              </a:ext>
            </a:extLst>
          </p:cNvPr>
          <p:cNvGrpSpPr/>
          <p:nvPr/>
        </p:nvGrpSpPr>
        <p:grpSpPr>
          <a:xfrm>
            <a:off x="11026834" y="1507606"/>
            <a:ext cx="419443" cy="410974"/>
            <a:chOff x="-34763900" y="3561225"/>
            <a:chExt cx="291450" cy="291450"/>
          </a:xfrm>
          <a:solidFill>
            <a:srgbClr val="ADE8F4"/>
          </a:solidFill>
        </p:grpSpPr>
        <p:sp>
          <p:nvSpPr>
            <p:cNvPr id="56" name="Google Shape;6095;p51">
              <a:extLst>
                <a:ext uri="{FF2B5EF4-FFF2-40B4-BE49-F238E27FC236}">
                  <a16:creationId xmlns:a16="http://schemas.microsoft.com/office/drawing/2014/main" id="{90CFBF9A-F3B4-E058-6C7E-13076A42B301}"/>
                </a:ext>
              </a:extLst>
            </p:cNvPr>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grpFill/>
            <a:ln>
              <a:noFill/>
            </a:ln>
          </p:spPr>
          <p:txBody>
            <a:bodyPr spcFirstLastPara="1" wrap="square" lIns="121900" tIns="121900" rIns="121900" bIns="121900" anchor="ctr" anchorCtr="0">
              <a:noAutofit/>
            </a:bodyPr>
            <a:lstStyle/>
            <a:p>
              <a:endParaRPr sz="2400" dirty="0"/>
            </a:p>
          </p:txBody>
        </p:sp>
        <p:sp>
          <p:nvSpPr>
            <p:cNvPr id="57" name="Google Shape;6096;p51">
              <a:extLst>
                <a:ext uri="{FF2B5EF4-FFF2-40B4-BE49-F238E27FC236}">
                  <a16:creationId xmlns:a16="http://schemas.microsoft.com/office/drawing/2014/main" id="{350A13BC-0A07-8E67-9478-1E3C035ED134}"/>
                </a:ext>
              </a:extLst>
            </p:cNvPr>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grpFill/>
            <a:ln>
              <a:noFill/>
            </a:ln>
          </p:spPr>
          <p:txBody>
            <a:bodyPr spcFirstLastPara="1" wrap="square" lIns="121900" tIns="121900" rIns="121900" bIns="121900" anchor="ctr" anchorCtr="0">
              <a:noAutofit/>
            </a:bodyPr>
            <a:lstStyle/>
            <a:p>
              <a:endParaRPr sz="2400"/>
            </a:p>
          </p:txBody>
        </p:sp>
        <p:sp>
          <p:nvSpPr>
            <p:cNvPr id="58" name="Google Shape;6097;p51">
              <a:extLst>
                <a:ext uri="{FF2B5EF4-FFF2-40B4-BE49-F238E27FC236}">
                  <a16:creationId xmlns:a16="http://schemas.microsoft.com/office/drawing/2014/main" id="{2F8D74D1-F7D3-582B-B095-175854562431}"/>
                </a:ext>
              </a:extLst>
            </p:cNvPr>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92967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56974-B48B-B1D9-0BE4-6AFF88638A6A}"/>
              </a:ext>
            </a:extLst>
          </p:cNvPr>
          <p:cNvSpPr>
            <a:spLocks noGrp="1"/>
          </p:cNvSpPr>
          <p:nvPr>
            <p:ph type="title"/>
          </p:nvPr>
        </p:nvSpPr>
        <p:spPr/>
        <p:txBody>
          <a:bodyPr/>
          <a:lstStyle/>
          <a:p>
            <a:r>
              <a:rPr kumimoji="1" lang="en-US" altLang="zh-HK" dirty="0"/>
              <a:t>Strategy Development</a:t>
            </a:r>
            <a:endParaRPr kumimoji="1" lang="zh-HK" altLang="en-US" dirty="0"/>
          </a:p>
        </p:txBody>
      </p:sp>
      <p:sp>
        <p:nvSpPr>
          <p:cNvPr id="4" name="文字方塊 3">
            <a:extLst>
              <a:ext uri="{FF2B5EF4-FFF2-40B4-BE49-F238E27FC236}">
                <a16:creationId xmlns:a16="http://schemas.microsoft.com/office/drawing/2014/main" id="{C3627BFE-6A26-6D4D-DE81-4246EB50B410}"/>
              </a:ext>
            </a:extLst>
          </p:cNvPr>
          <p:cNvSpPr txBox="1"/>
          <p:nvPr/>
        </p:nvSpPr>
        <p:spPr>
          <a:xfrm>
            <a:off x="426753" y="1084833"/>
            <a:ext cx="3878626" cy="461665"/>
          </a:xfrm>
          <a:prstGeom prst="rect">
            <a:avLst/>
          </a:prstGeom>
          <a:noFill/>
        </p:spPr>
        <p:txBody>
          <a:bodyPr wrap="none" rtlCol="0">
            <a:spAutoFit/>
          </a:bodyPr>
          <a:lstStyle/>
          <a:p>
            <a:r>
              <a:rPr kumimoji="1" lang="en-US" altLang="zh-HK" sz="2400" u="sng" dirty="0"/>
              <a:t>VIX - CBOE Volatility Index</a:t>
            </a:r>
            <a:endParaRPr kumimoji="1" lang="zh-HK" altLang="en-US" sz="2400" u="sng" dirty="0"/>
          </a:p>
        </p:txBody>
      </p:sp>
      <p:pic>
        <p:nvPicPr>
          <p:cNvPr id="5" name="圖片 4">
            <a:extLst>
              <a:ext uri="{FF2B5EF4-FFF2-40B4-BE49-F238E27FC236}">
                <a16:creationId xmlns:a16="http://schemas.microsoft.com/office/drawing/2014/main" id="{2A7EC242-BC21-D21D-E545-4EF91D824F14}"/>
              </a:ext>
            </a:extLst>
          </p:cNvPr>
          <p:cNvPicPr>
            <a:picLocks noChangeAspect="1"/>
          </p:cNvPicPr>
          <p:nvPr/>
        </p:nvPicPr>
        <p:blipFill>
          <a:blip r:embed="rId3"/>
          <a:stretch>
            <a:fillRect/>
          </a:stretch>
        </p:blipFill>
        <p:spPr>
          <a:xfrm>
            <a:off x="326136" y="4101339"/>
            <a:ext cx="7772400" cy="2756661"/>
          </a:xfrm>
          <a:prstGeom prst="rect">
            <a:avLst/>
          </a:prstGeom>
        </p:spPr>
      </p:pic>
      <p:pic>
        <p:nvPicPr>
          <p:cNvPr id="6" name="圖片 5">
            <a:extLst>
              <a:ext uri="{FF2B5EF4-FFF2-40B4-BE49-F238E27FC236}">
                <a16:creationId xmlns:a16="http://schemas.microsoft.com/office/drawing/2014/main" id="{99DE2C9D-BD15-CC5E-B5EE-1E85B0F2DA60}"/>
              </a:ext>
            </a:extLst>
          </p:cNvPr>
          <p:cNvPicPr>
            <a:picLocks noChangeAspect="1"/>
          </p:cNvPicPr>
          <p:nvPr/>
        </p:nvPicPr>
        <p:blipFill>
          <a:blip r:embed="rId4"/>
          <a:stretch>
            <a:fillRect/>
          </a:stretch>
        </p:blipFill>
        <p:spPr>
          <a:xfrm>
            <a:off x="8115300" y="4163543"/>
            <a:ext cx="3505025" cy="2694457"/>
          </a:xfrm>
          <a:prstGeom prst="rect">
            <a:avLst/>
          </a:prstGeom>
        </p:spPr>
      </p:pic>
      <p:sp>
        <p:nvSpPr>
          <p:cNvPr id="9" name="文字方塊 8">
            <a:extLst>
              <a:ext uri="{FF2B5EF4-FFF2-40B4-BE49-F238E27FC236}">
                <a16:creationId xmlns:a16="http://schemas.microsoft.com/office/drawing/2014/main" id="{D0D9D625-07CD-BA7E-9FA8-15B95C8EB03D}"/>
              </a:ext>
            </a:extLst>
          </p:cNvPr>
          <p:cNvSpPr txBox="1"/>
          <p:nvPr/>
        </p:nvSpPr>
        <p:spPr>
          <a:xfrm>
            <a:off x="1482782" y="3413971"/>
            <a:ext cx="8202305" cy="400110"/>
          </a:xfrm>
          <a:prstGeom prst="rect">
            <a:avLst/>
          </a:prstGeom>
          <a:noFill/>
        </p:spPr>
        <p:txBody>
          <a:bodyPr wrap="square" rtlCol="0">
            <a:spAutoFit/>
          </a:bodyPr>
          <a:lstStyle/>
          <a:p>
            <a:r>
              <a:rPr lang="en-US" altLang="zh-HK" sz="2000" b="1" dirty="0">
                <a:solidFill>
                  <a:srgbClr val="000000"/>
                </a:solidFill>
                <a:latin typeface="+mj-lt"/>
              </a:rPr>
              <a:t>N</a:t>
            </a:r>
            <a:r>
              <a:rPr lang="en-US" altLang="zh-HK" sz="2000" b="1" i="0" dirty="0">
                <a:solidFill>
                  <a:srgbClr val="000000"/>
                </a:solidFill>
                <a:effectLst/>
                <a:latin typeface="+mj-lt"/>
              </a:rPr>
              <a:t>egative</a:t>
            </a:r>
            <a:r>
              <a:rPr lang="en-US" altLang="zh-HK" sz="2000" i="0" dirty="0">
                <a:solidFill>
                  <a:srgbClr val="000000"/>
                </a:solidFill>
                <a:effectLst/>
                <a:latin typeface="+mj-lt"/>
              </a:rPr>
              <a:t> correlation with S&amp;P 500</a:t>
            </a:r>
          </a:p>
        </p:txBody>
      </p:sp>
      <p:sp>
        <p:nvSpPr>
          <p:cNvPr id="16" name="文字方塊 15">
            <a:extLst>
              <a:ext uri="{FF2B5EF4-FFF2-40B4-BE49-F238E27FC236}">
                <a16:creationId xmlns:a16="http://schemas.microsoft.com/office/drawing/2014/main" id="{0AA6F184-9F94-F2AB-447E-588F73157761}"/>
              </a:ext>
            </a:extLst>
          </p:cNvPr>
          <p:cNvSpPr txBox="1"/>
          <p:nvPr/>
        </p:nvSpPr>
        <p:spPr>
          <a:xfrm>
            <a:off x="1482782" y="1686520"/>
            <a:ext cx="5845117" cy="707886"/>
          </a:xfrm>
          <a:prstGeom prst="rect">
            <a:avLst/>
          </a:prstGeom>
          <a:noFill/>
        </p:spPr>
        <p:txBody>
          <a:bodyPr wrap="square" rtlCol="0">
            <a:spAutoFit/>
          </a:bodyPr>
          <a:lstStyle/>
          <a:p>
            <a:r>
              <a:rPr kumimoji="1" lang="en-US" altLang="zh-HK" sz="2000" b="1" dirty="0">
                <a:latin typeface="+mj-lt"/>
              </a:rPr>
              <a:t>Volatility</a:t>
            </a:r>
            <a:r>
              <a:rPr kumimoji="1" lang="en-US" altLang="zh-HK" sz="2000" dirty="0">
                <a:latin typeface="+mj-lt"/>
              </a:rPr>
              <a:t> expectation of S&amp;P 500 index option, which is not tradable for index but for future</a:t>
            </a:r>
          </a:p>
        </p:txBody>
      </p:sp>
      <p:grpSp>
        <p:nvGrpSpPr>
          <p:cNvPr id="17" name="群組 16">
            <a:extLst>
              <a:ext uri="{FF2B5EF4-FFF2-40B4-BE49-F238E27FC236}">
                <a16:creationId xmlns:a16="http://schemas.microsoft.com/office/drawing/2014/main" id="{85C20046-14C0-C2E8-E2CE-CF74E8EADF71}"/>
              </a:ext>
            </a:extLst>
          </p:cNvPr>
          <p:cNvGrpSpPr/>
          <p:nvPr/>
        </p:nvGrpSpPr>
        <p:grpSpPr>
          <a:xfrm>
            <a:off x="677910" y="1878123"/>
            <a:ext cx="399065" cy="309805"/>
            <a:chOff x="595745" y="1428288"/>
            <a:chExt cx="803373" cy="623681"/>
          </a:xfrm>
        </p:grpSpPr>
        <p:grpSp>
          <p:nvGrpSpPr>
            <p:cNvPr id="18" name="群組 17">
              <a:extLst>
                <a:ext uri="{FF2B5EF4-FFF2-40B4-BE49-F238E27FC236}">
                  <a16:creationId xmlns:a16="http://schemas.microsoft.com/office/drawing/2014/main" id="{6EB296B1-2DB8-63DB-923E-E3D660CC73CE}"/>
                </a:ext>
              </a:extLst>
            </p:cNvPr>
            <p:cNvGrpSpPr/>
            <p:nvPr/>
          </p:nvGrpSpPr>
          <p:grpSpPr>
            <a:xfrm>
              <a:off x="595745" y="1428288"/>
              <a:ext cx="803373" cy="623681"/>
              <a:chOff x="673735" y="810260"/>
              <a:chExt cx="681355" cy="528955"/>
            </a:xfrm>
            <a:solidFill>
              <a:srgbClr val="0C3E75"/>
            </a:solidFill>
          </p:grpSpPr>
          <p:sp>
            <p:nvSpPr>
              <p:cNvPr id="20" name="图形">
                <a:extLst>
                  <a:ext uri="{FF2B5EF4-FFF2-40B4-BE49-F238E27FC236}">
                    <a16:creationId xmlns:a16="http://schemas.microsoft.com/office/drawing/2014/main" id="{72C26358-B822-CDF5-4E52-61F088416811}"/>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1" name="图形">
                <a:extLst>
                  <a:ext uri="{FF2B5EF4-FFF2-40B4-BE49-F238E27FC236}">
                    <a16:creationId xmlns:a16="http://schemas.microsoft.com/office/drawing/2014/main" id="{F731ED7F-B3ED-6E8A-A894-416F1094F718}"/>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9" name="文字方塊 18">
              <a:extLst>
                <a:ext uri="{FF2B5EF4-FFF2-40B4-BE49-F238E27FC236}">
                  <a16:creationId xmlns:a16="http://schemas.microsoft.com/office/drawing/2014/main" id="{F5A2C5A5-6963-23CE-6E8C-07A2E33B886E}"/>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23" name="文字方塊 22">
            <a:extLst>
              <a:ext uri="{FF2B5EF4-FFF2-40B4-BE49-F238E27FC236}">
                <a16:creationId xmlns:a16="http://schemas.microsoft.com/office/drawing/2014/main" id="{68B3FD8F-AD04-1AD3-9D83-56432EAE1698}"/>
              </a:ext>
            </a:extLst>
          </p:cNvPr>
          <p:cNvSpPr txBox="1"/>
          <p:nvPr/>
        </p:nvSpPr>
        <p:spPr>
          <a:xfrm>
            <a:off x="1482782" y="2636109"/>
            <a:ext cx="3679320" cy="400110"/>
          </a:xfrm>
          <a:prstGeom prst="rect">
            <a:avLst/>
          </a:prstGeom>
          <a:noFill/>
        </p:spPr>
        <p:txBody>
          <a:bodyPr wrap="square">
            <a:spAutoFit/>
          </a:bodyPr>
          <a:lstStyle/>
          <a:p>
            <a:r>
              <a:rPr lang="en-US" altLang="zh-HK" sz="2000" i="0" dirty="0">
                <a:solidFill>
                  <a:srgbClr val="000000"/>
                </a:solidFill>
                <a:effectLst/>
                <a:latin typeface="+mj-lt"/>
              </a:rPr>
              <a:t>Indicator of market </a:t>
            </a:r>
            <a:r>
              <a:rPr lang="en-US" altLang="zh-HK" sz="2000" b="1" dirty="0">
                <a:solidFill>
                  <a:srgbClr val="000000"/>
                </a:solidFill>
                <a:latin typeface="+mj-lt"/>
              </a:rPr>
              <a:t>s</a:t>
            </a:r>
            <a:r>
              <a:rPr lang="en-US" altLang="zh-HK" sz="2000" b="1" i="0" dirty="0">
                <a:solidFill>
                  <a:srgbClr val="000000"/>
                </a:solidFill>
                <a:effectLst/>
                <a:latin typeface="+mj-lt"/>
              </a:rPr>
              <a:t>entiment</a:t>
            </a:r>
            <a:endParaRPr lang="en-US" altLang="zh-HK" sz="2000" b="1" dirty="0">
              <a:solidFill>
                <a:srgbClr val="000000"/>
              </a:solidFill>
              <a:latin typeface="+mj-lt"/>
            </a:endParaRPr>
          </a:p>
        </p:txBody>
      </p:sp>
      <p:grpSp>
        <p:nvGrpSpPr>
          <p:cNvPr id="24" name="群組 23">
            <a:extLst>
              <a:ext uri="{FF2B5EF4-FFF2-40B4-BE49-F238E27FC236}">
                <a16:creationId xmlns:a16="http://schemas.microsoft.com/office/drawing/2014/main" id="{350F772A-66DF-5FE1-39AF-01B6C295F3AD}"/>
              </a:ext>
            </a:extLst>
          </p:cNvPr>
          <p:cNvGrpSpPr/>
          <p:nvPr/>
        </p:nvGrpSpPr>
        <p:grpSpPr>
          <a:xfrm>
            <a:off x="677910" y="2681262"/>
            <a:ext cx="399065" cy="309805"/>
            <a:chOff x="595745" y="1428288"/>
            <a:chExt cx="803373" cy="623681"/>
          </a:xfrm>
        </p:grpSpPr>
        <p:grpSp>
          <p:nvGrpSpPr>
            <p:cNvPr id="25" name="群組 24">
              <a:extLst>
                <a:ext uri="{FF2B5EF4-FFF2-40B4-BE49-F238E27FC236}">
                  <a16:creationId xmlns:a16="http://schemas.microsoft.com/office/drawing/2014/main" id="{76D2B022-7509-8C87-A0C7-0757B36A5CEA}"/>
                </a:ext>
              </a:extLst>
            </p:cNvPr>
            <p:cNvGrpSpPr/>
            <p:nvPr/>
          </p:nvGrpSpPr>
          <p:grpSpPr>
            <a:xfrm>
              <a:off x="595745" y="1428288"/>
              <a:ext cx="803373" cy="623681"/>
              <a:chOff x="673735" y="810260"/>
              <a:chExt cx="681355" cy="528955"/>
            </a:xfrm>
            <a:solidFill>
              <a:srgbClr val="0C3E75"/>
            </a:solidFill>
          </p:grpSpPr>
          <p:sp>
            <p:nvSpPr>
              <p:cNvPr id="27" name="图形">
                <a:extLst>
                  <a:ext uri="{FF2B5EF4-FFF2-40B4-BE49-F238E27FC236}">
                    <a16:creationId xmlns:a16="http://schemas.microsoft.com/office/drawing/2014/main" id="{79F63477-9131-A3B2-EE58-61871D3F163D}"/>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8" name="图形">
                <a:extLst>
                  <a:ext uri="{FF2B5EF4-FFF2-40B4-BE49-F238E27FC236}">
                    <a16:creationId xmlns:a16="http://schemas.microsoft.com/office/drawing/2014/main" id="{BA86AEDF-8CC0-AE6C-6ED6-F548DCD448AA}"/>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6" name="文字方塊 25">
              <a:extLst>
                <a:ext uri="{FF2B5EF4-FFF2-40B4-BE49-F238E27FC236}">
                  <a16:creationId xmlns:a16="http://schemas.microsoft.com/office/drawing/2014/main" id="{46B1F681-D292-1171-3DCB-A89577B8E936}"/>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nvGrpSpPr>
          <p:cNvPr id="29" name="群組 28">
            <a:extLst>
              <a:ext uri="{FF2B5EF4-FFF2-40B4-BE49-F238E27FC236}">
                <a16:creationId xmlns:a16="http://schemas.microsoft.com/office/drawing/2014/main" id="{C6A00FE0-1D92-C7A5-B29D-03EC5CC97914}"/>
              </a:ext>
            </a:extLst>
          </p:cNvPr>
          <p:cNvGrpSpPr/>
          <p:nvPr/>
        </p:nvGrpSpPr>
        <p:grpSpPr>
          <a:xfrm>
            <a:off x="677910" y="3459124"/>
            <a:ext cx="399065" cy="309805"/>
            <a:chOff x="595745" y="1428288"/>
            <a:chExt cx="803373" cy="623681"/>
          </a:xfrm>
        </p:grpSpPr>
        <p:grpSp>
          <p:nvGrpSpPr>
            <p:cNvPr id="30" name="群組 29">
              <a:extLst>
                <a:ext uri="{FF2B5EF4-FFF2-40B4-BE49-F238E27FC236}">
                  <a16:creationId xmlns:a16="http://schemas.microsoft.com/office/drawing/2014/main" id="{4DAD2800-F591-CE46-427B-B1219A2BD515}"/>
                </a:ext>
              </a:extLst>
            </p:cNvPr>
            <p:cNvGrpSpPr/>
            <p:nvPr/>
          </p:nvGrpSpPr>
          <p:grpSpPr>
            <a:xfrm>
              <a:off x="595745" y="1428288"/>
              <a:ext cx="803373" cy="623681"/>
              <a:chOff x="673735" y="810260"/>
              <a:chExt cx="681355" cy="528955"/>
            </a:xfrm>
            <a:solidFill>
              <a:srgbClr val="0C3E75"/>
            </a:solidFill>
          </p:grpSpPr>
          <p:sp>
            <p:nvSpPr>
              <p:cNvPr id="32" name="图形">
                <a:extLst>
                  <a:ext uri="{FF2B5EF4-FFF2-40B4-BE49-F238E27FC236}">
                    <a16:creationId xmlns:a16="http://schemas.microsoft.com/office/drawing/2014/main" id="{6BD62E7A-9519-A09A-2A5E-4C2F1839B4E8}"/>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33" name="图形">
                <a:extLst>
                  <a:ext uri="{FF2B5EF4-FFF2-40B4-BE49-F238E27FC236}">
                    <a16:creationId xmlns:a16="http://schemas.microsoft.com/office/drawing/2014/main" id="{025E89D5-4307-042C-5654-BF9D5E045E5E}"/>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31" name="文字方塊 30">
              <a:extLst>
                <a:ext uri="{FF2B5EF4-FFF2-40B4-BE49-F238E27FC236}">
                  <a16:creationId xmlns:a16="http://schemas.microsoft.com/office/drawing/2014/main" id="{DAAECF25-B1DC-D2FD-C102-53EF145BEDC3}"/>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Tree>
    <p:extLst>
      <p:ext uri="{BB962C8B-B14F-4D97-AF65-F5344CB8AC3E}">
        <p14:creationId xmlns:p14="http://schemas.microsoft.com/office/powerpoint/2010/main" val="41725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A425E3-95C1-7A5A-440C-B8570A44F6A1}"/>
              </a:ext>
            </a:extLst>
          </p:cNvPr>
          <p:cNvSpPr>
            <a:spLocks noGrp="1"/>
          </p:cNvSpPr>
          <p:nvPr>
            <p:ph type="title"/>
          </p:nvPr>
        </p:nvSpPr>
        <p:spPr/>
        <p:txBody>
          <a:bodyPr/>
          <a:lstStyle/>
          <a:p>
            <a:r>
              <a:rPr kumimoji="1" lang="en-US" altLang="zh-HK" dirty="0"/>
              <a:t>Mean Reversion</a:t>
            </a:r>
            <a:endParaRPr kumimoji="1" lang="zh-HK" altLang="en-US" dirty="0"/>
          </a:p>
        </p:txBody>
      </p:sp>
      <p:pic>
        <p:nvPicPr>
          <p:cNvPr id="4" name="圖片 3">
            <a:extLst>
              <a:ext uri="{FF2B5EF4-FFF2-40B4-BE49-F238E27FC236}">
                <a16:creationId xmlns:a16="http://schemas.microsoft.com/office/drawing/2014/main" id="{68C2967B-70F5-96A5-E65B-6496401BF623}"/>
              </a:ext>
            </a:extLst>
          </p:cNvPr>
          <p:cNvPicPr>
            <a:picLocks noChangeAspect="1"/>
          </p:cNvPicPr>
          <p:nvPr/>
        </p:nvPicPr>
        <p:blipFill>
          <a:blip r:embed="rId3"/>
          <a:stretch>
            <a:fillRect/>
          </a:stretch>
        </p:blipFill>
        <p:spPr>
          <a:xfrm>
            <a:off x="3733800" y="3949097"/>
            <a:ext cx="7772400" cy="2832703"/>
          </a:xfrm>
          <a:prstGeom prst="rect">
            <a:avLst/>
          </a:prstGeom>
        </p:spPr>
      </p:pic>
      <p:sp>
        <p:nvSpPr>
          <p:cNvPr id="5" name="文字方塊 4">
            <a:extLst>
              <a:ext uri="{FF2B5EF4-FFF2-40B4-BE49-F238E27FC236}">
                <a16:creationId xmlns:a16="http://schemas.microsoft.com/office/drawing/2014/main" id="{B169C29C-76E6-F2E2-D9F1-C6379B2C7964}"/>
              </a:ext>
            </a:extLst>
          </p:cNvPr>
          <p:cNvSpPr txBox="1"/>
          <p:nvPr/>
        </p:nvSpPr>
        <p:spPr>
          <a:xfrm>
            <a:off x="1173220" y="1080322"/>
            <a:ext cx="5156200" cy="723275"/>
          </a:xfrm>
          <a:prstGeom prst="rect">
            <a:avLst/>
          </a:prstGeom>
          <a:noFill/>
        </p:spPr>
        <p:txBody>
          <a:bodyPr wrap="square" rtlCol="0">
            <a:spAutoFit/>
          </a:bodyPr>
          <a:lstStyle/>
          <a:p>
            <a:pPr>
              <a:spcAft>
                <a:spcPts val="600"/>
              </a:spcAft>
            </a:pPr>
            <a:r>
              <a:rPr kumimoji="1" lang="en-US" altLang="zh-HK" b="1" dirty="0"/>
              <a:t>Indicator Introduction – Spread </a:t>
            </a:r>
          </a:p>
          <a:p>
            <a:pPr marL="742950" lvl="1" indent="-285750">
              <a:spcAft>
                <a:spcPts val="600"/>
              </a:spcAft>
              <a:buFont typeface="Arial" panose="020B0604020202020204" pitchFamily="34" charset="0"/>
              <a:buChar char="•"/>
            </a:pPr>
            <a:r>
              <a:rPr kumimoji="1" lang="en-US" altLang="zh-HK" dirty="0"/>
              <a:t>VIXF – VIX</a:t>
            </a:r>
          </a:p>
        </p:txBody>
      </p:sp>
      <p:sp>
        <p:nvSpPr>
          <p:cNvPr id="7" name="文字方塊 6">
            <a:extLst>
              <a:ext uri="{FF2B5EF4-FFF2-40B4-BE49-F238E27FC236}">
                <a16:creationId xmlns:a16="http://schemas.microsoft.com/office/drawing/2014/main" id="{DD67299B-001F-F6C9-9CFC-3706214F8956}"/>
              </a:ext>
            </a:extLst>
          </p:cNvPr>
          <p:cNvSpPr txBox="1"/>
          <p:nvPr/>
        </p:nvSpPr>
        <p:spPr>
          <a:xfrm>
            <a:off x="1173220" y="1986814"/>
            <a:ext cx="8466080" cy="1800493"/>
          </a:xfrm>
          <a:prstGeom prst="rect">
            <a:avLst/>
          </a:prstGeom>
          <a:noFill/>
        </p:spPr>
        <p:txBody>
          <a:bodyPr wrap="square" rtlCol="0">
            <a:spAutoFit/>
          </a:bodyPr>
          <a:lstStyle/>
          <a:p>
            <a:pPr algn="l">
              <a:spcAft>
                <a:spcPts val="600"/>
              </a:spcAft>
            </a:pPr>
            <a:r>
              <a:rPr lang="en-US" altLang="zh-HK" b="1" i="0" dirty="0">
                <a:effectLst/>
                <a:latin typeface="+mj-lt"/>
              </a:rPr>
              <a:t>Stationarity of the Spread</a:t>
            </a:r>
          </a:p>
          <a:p>
            <a:pPr marL="742950" lvl="1" indent="-285750">
              <a:spcAft>
                <a:spcPts val="600"/>
              </a:spcAft>
              <a:buFont typeface="Arial" panose="020B0604020202020204" pitchFamily="34" charset="0"/>
              <a:buChar char="•"/>
            </a:pPr>
            <a:r>
              <a:rPr lang="en-US" altLang="zh-HK" i="0" dirty="0">
                <a:effectLst/>
                <a:latin typeface="+mj-lt"/>
              </a:rPr>
              <a:t>Cointegration </a:t>
            </a:r>
            <a:r>
              <a:rPr lang="en-US" altLang="zh-HK" dirty="0">
                <a:latin typeface="+mj-lt"/>
              </a:rPr>
              <a:t>Test:</a:t>
            </a:r>
            <a:r>
              <a:rPr lang="en-US" altLang="zh-HK" i="0" dirty="0">
                <a:effectLst/>
                <a:latin typeface="+mj-lt"/>
              </a:rPr>
              <a:t> determines if the spread between the two time series data are constant over time</a:t>
            </a:r>
          </a:p>
          <a:p>
            <a:pPr marL="742950" lvl="1" indent="-285750">
              <a:spcAft>
                <a:spcPts val="600"/>
              </a:spcAft>
              <a:buFont typeface="Arial" panose="020B0604020202020204" pitchFamily="34" charset="0"/>
              <a:buChar char="•"/>
            </a:pPr>
            <a:r>
              <a:rPr lang="en-US" altLang="zh-HK" dirty="0">
                <a:latin typeface="+mj-lt"/>
              </a:rPr>
              <a:t>N</a:t>
            </a:r>
            <a:r>
              <a:rPr lang="en-US" altLang="zh-HK" i="0" dirty="0">
                <a:effectLst/>
                <a:latin typeface="+mj-lt"/>
              </a:rPr>
              <a:t>ull Hypothesis: </a:t>
            </a:r>
            <a:r>
              <a:rPr lang="en-US" altLang="zh-HK" dirty="0">
                <a:effectLst/>
                <a:latin typeface="+mj-lt"/>
              </a:rPr>
              <a:t>spread between two time series are non-stationary</a:t>
            </a:r>
          </a:p>
          <a:p>
            <a:pPr marL="742950" lvl="1" indent="-285750">
              <a:spcAft>
                <a:spcPts val="600"/>
              </a:spcAft>
              <a:buFont typeface="Arial" panose="020B0604020202020204" pitchFamily="34" charset="0"/>
              <a:buChar char="•"/>
            </a:pPr>
            <a:r>
              <a:rPr lang="en-US" altLang="zh-HK" dirty="0">
                <a:effectLst/>
                <a:latin typeface="+mj-lt"/>
              </a:rPr>
              <a:t>P-value is </a:t>
            </a:r>
            <a:r>
              <a:rPr lang="en-US" altLang="zh-HK" sz="2400" b="1" dirty="0">
                <a:solidFill>
                  <a:srgbClr val="0C3E75"/>
                </a:solidFill>
                <a:effectLst/>
                <a:latin typeface="+mj-lt"/>
              </a:rPr>
              <a:t>0.0001</a:t>
            </a:r>
            <a:r>
              <a:rPr lang="en-US" altLang="zh-HK" sz="2400" b="1" dirty="0">
                <a:solidFill>
                  <a:srgbClr val="0C3E75"/>
                </a:solidFill>
                <a:latin typeface="+mj-lt"/>
              </a:rPr>
              <a:t>: </a:t>
            </a:r>
            <a:r>
              <a:rPr lang="en-US" altLang="zh-HK" dirty="0">
                <a:effectLst/>
                <a:latin typeface="+mj-lt"/>
              </a:rPr>
              <a:t>indicates the spread is </a:t>
            </a:r>
            <a:r>
              <a:rPr lang="en-US" altLang="zh-HK" b="1" dirty="0">
                <a:effectLst/>
                <a:latin typeface="+mj-lt"/>
              </a:rPr>
              <a:t>stationary</a:t>
            </a:r>
          </a:p>
        </p:txBody>
      </p:sp>
      <p:graphicFrame>
        <p:nvGraphicFramePr>
          <p:cNvPr id="8" name="表格 7">
            <a:extLst>
              <a:ext uri="{FF2B5EF4-FFF2-40B4-BE49-F238E27FC236}">
                <a16:creationId xmlns:a16="http://schemas.microsoft.com/office/drawing/2014/main" id="{AF2533D3-C72C-AD26-1FA9-FC5D03DE7978}"/>
              </a:ext>
            </a:extLst>
          </p:cNvPr>
          <p:cNvGraphicFramePr>
            <a:graphicFrameLocks noGrp="1"/>
          </p:cNvGraphicFramePr>
          <p:nvPr>
            <p:extLst>
              <p:ext uri="{D42A27DB-BD31-4B8C-83A1-F6EECF244321}">
                <p14:modId xmlns:p14="http://schemas.microsoft.com/office/powerpoint/2010/main" val="3817809676"/>
              </p:ext>
            </p:extLst>
          </p:nvPr>
        </p:nvGraphicFramePr>
        <p:xfrm>
          <a:off x="532489" y="4202071"/>
          <a:ext cx="2882900" cy="1483360"/>
        </p:xfrm>
        <a:graphic>
          <a:graphicData uri="http://schemas.openxmlformats.org/drawingml/2006/table">
            <a:tbl>
              <a:tblPr firstRow="1" lastCol="1" bandRow="1" bandCol="1">
                <a:tableStyleId>{69012ECD-51FC-41F1-AA8D-1B2483CD663E}</a:tableStyleId>
              </a:tblPr>
              <a:tblGrid>
                <a:gridCol w="1441450">
                  <a:extLst>
                    <a:ext uri="{9D8B030D-6E8A-4147-A177-3AD203B41FA5}">
                      <a16:colId xmlns:a16="http://schemas.microsoft.com/office/drawing/2014/main" val="3033388393"/>
                    </a:ext>
                  </a:extLst>
                </a:gridCol>
                <a:gridCol w="1441450">
                  <a:extLst>
                    <a:ext uri="{9D8B030D-6E8A-4147-A177-3AD203B41FA5}">
                      <a16:colId xmlns:a16="http://schemas.microsoft.com/office/drawing/2014/main" val="2739337869"/>
                    </a:ext>
                  </a:extLst>
                </a:gridCol>
              </a:tblGrid>
              <a:tr h="370840">
                <a:tc>
                  <a:txBody>
                    <a:bodyPr/>
                    <a:lstStyle/>
                    <a:p>
                      <a:r>
                        <a:rPr lang="en-US" altLang="zh-HK" dirty="0"/>
                        <a:t>Pair</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C3E75"/>
                    </a:solidFill>
                  </a:tcPr>
                </a:tc>
                <a:tc>
                  <a:txBody>
                    <a:bodyPr/>
                    <a:lstStyle/>
                    <a:p>
                      <a:r>
                        <a:rPr lang="en-US" altLang="zh-HK" dirty="0"/>
                        <a:t>P-Value</a:t>
                      </a:r>
                      <a:endParaRPr lang="zh-HK"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C3E75"/>
                    </a:solidFill>
                  </a:tcPr>
                </a:tc>
                <a:extLst>
                  <a:ext uri="{0D108BD9-81ED-4DB2-BD59-A6C34878D82A}">
                    <a16:rowId xmlns:a16="http://schemas.microsoft.com/office/drawing/2014/main" val="2752438722"/>
                  </a:ext>
                </a:extLst>
              </a:tr>
              <a:tr h="370840">
                <a:tc>
                  <a:txBody>
                    <a:bodyPr/>
                    <a:lstStyle/>
                    <a:p>
                      <a:r>
                        <a:rPr lang="en-US" altLang="zh-HK" sz="1600" dirty="0"/>
                        <a:t>SPX&amp;VIX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HK" sz="1600" b="0" dirty="0"/>
                        <a:t>0.965</a:t>
                      </a:r>
                      <a:endParaRPr lang="zh-HK" alt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5428513"/>
                  </a:ext>
                </a:extLst>
              </a:tr>
              <a:tr h="370840">
                <a:tc>
                  <a:txBody>
                    <a:bodyPr/>
                    <a:lstStyle/>
                    <a:p>
                      <a:r>
                        <a:rPr lang="en-US" altLang="zh-HK" sz="1600" dirty="0"/>
                        <a:t>SPX&amp;VIXF</a:t>
                      </a:r>
                      <a:endParaRPr lang="zh-HK"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HK" sz="1600" b="0" dirty="0"/>
                        <a:t>0.945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8027973"/>
                  </a:ext>
                </a:extLst>
              </a:tr>
              <a:tr h="370840">
                <a:tc>
                  <a:txBody>
                    <a:bodyPr/>
                    <a:lstStyle/>
                    <a:p>
                      <a:r>
                        <a:rPr lang="en-US" altLang="zh-HK" sz="1600" dirty="0"/>
                        <a:t>VIX&amp;VIXF</a:t>
                      </a:r>
                      <a:endParaRPr lang="zh-HK"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HK" sz="1800" b="1" dirty="0">
                          <a:solidFill>
                            <a:srgbClr val="0C3E75"/>
                          </a:solidFill>
                        </a:rPr>
                        <a:t>0.0001</a:t>
                      </a:r>
                      <a:endParaRPr lang="en-US" altLang="zh-HK" sz="1600" b="1" dirty="0">
                        <a:solidFill>
                          <a:srgbClr val="0C3E7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6306609"/>
                  </a:ext>
                </a:extLst>
              </a:tr>
            </a:tbl>
          </a:graphicData>
        </a:graphic>
      </p:graphicFrame>
      <p:grpSp>
        <p:nvGrpSpPr>
          <p:cNvPr id="9" name="群組 8">
            <a:extLst>
              <a:ext uri="{FF2B5EF4-FFF2-40B4-BE49-F238E27FC236}">
                <a16:creationId xmlns:a16="http://schemas.microsoft.com/office/drawing/2014/main" id="{2E268B38-F918-2369-EF6E-6A9332B79269}"/>
              </a:ext>
            </a:extLst>
          </p:cNvPr>
          <p:cNvGrpSpPr/>
          <p:nvPr/>
        </p:nvGrpSpPr>
        <p:grpSpPr>
          <a:xfrm>
            <a:off x="486267" y="1131122"/>
            <a:ext cx="399065" cy="309805"/>
            <a:chOff x="595745" y="1428288"/>
            <a:chExt cx="803373" cy="623681"/>
          </a:xfrm>
        </p:grpSpPr>
        <p:grpSp>
          <p:nvGrpSpPr>
            <p:cNvPr id="10" name="群組 9">
              <a:extLst>
                <a:ext uri="{FF2B5EF4-FFF2-40B4-BE49-F238E27FC236}">
                  <a16:creationId xmlns:a16="http://schemas.microsoft.com/office/drawing/2014/main" id="{777CA3BC-8882-12E0-D314-03A9FF5F5976}"/>
                </a:ext>
              </a:extLst>
            </p:cNvPr>
            <p:cNvGrpSpPr/>
            <p:nvPr/>
          </p:nvGrpSpPr>
          <p:grpSpPr>
            <a:xfrm>
              <a:off x="595745" y="1428288"/>
              <a:ext cx="803373" cy="623681"/>
              <a:chOff x="673735" y="810260"/>
              <a:chExt cx="681355" cy="528955"/>
            </a:xfrm>
            <a:solidFill>
              <a:srgbClr val="0C3E75"/>
            </a:solidFill>
          </p:grpSpPr>
          <p:sp>
            <p:nvSpPr>
              <p:cNvPr id="12" name="图形">
                <a:extLst>
                  <a:ext uri="{FF2B5EF4-FFF2-40B4-BE49-F238E27FC236}">
                    <a16:creationId xmlns:a16="http://schemas.microsoft.com/office/drawing/2014/main" id="{B9BA1CE5-9902-8D36-3735-8F6C9B10551C}"/>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3" name="图形">
                <a:extLst>
                  <a:ext uri="{FF2B5EF4-FFF2-40B4-BE49-F238E27FC236}">
                    <a16:creationId xmlns:a16="http://schemas.microsoft.com/office/drawing/2014/main" id="{3D480075-F3F4-B91F-C687-51752ED008E3}"/>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1" name="文字方塊 10">
              <a:extLst>
                <a:ext uri="{FF2B5EF4-FFF2-40B4-BE49-F238E27FC236}">
                  <a16:creationId xmlns:a16="http://schemas.microsoft.com/office/drawing/2014/main" id="{E60853DB-D251-2E2A-9775-CD0799BF7377}"/>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nvGrpSpPr>
          <p:cNvPr id="14" name="群組 13">
            <a:extLst>
              <a:ext uri="{FF2B5EF4-FFF2-40B4-BE49-F238E27FC236}">
                <a16:creationId xmlns:a16="http://schemas.microsoft.com/office/drawing/2014/main" id="{7570F0AD-1376-8F12-22ED-6DE1A905B2E9}"/>
              </a:ext>
            </a:extLst>
          </p:cNvPr>
          <p:cNvGrpSpPr/>
          <p:nvPr/>
        </p:nvGrpSpPr>
        <p:grpSpPr>
          <a:xfrm>
            <a:off x="486267" y="2037614"/>
            <a:ext cx="399065" cy="309805"/>
            <a:chOff x="595745" y="1428288"/>
            <a:chExt cx="803373" cy="623681"/>
          </a:xfrm>
        </p:grpSpPr>
        <p:grpSp>
          <p:nvGrpSpPr>
            <p:cNvPr id="15" name="群組 14">
              <a:extLst>
                <a:ext uri="{FF2B5EF4-FFF2-40B4-BE49-F238E27FC236}">
                  <a16:creationId xmlns:a16="http://schemas.microsoft.com/office/drawing/2014/main" id="{78189BB5-AE8B-C082-A8CA-7076F0D62392}"/>
                </a:ext>
              </a:extLst>
            </p:cNvPr>
            <p:cNvGrpSpPr/>
            <p:nvPr/>
          </p:nvGrpSpPr>
          <p:grpSpPr>
            <a:xfrm>
              <a:off x="595745" y="1428288"/>
              <a:ext cx="803373" cy="623681"/>
              <a:chOff x="673735" y="810260"/>
              <a:chExt cx="681355" cy="528955"/>
            </a:xfrm>
            <a:solidFill>
              <a:srgbClr val="0C3E75"/>
            </a:solidFill>
          </p:grpSpPr>
          <p:sp>
            <p:nvSpPr>
              <p:cNvPr id="17" name="图形">
                <a:extLst>
                  <a:ext uri="{FF2B5EF4-FFF2-40B4-BE49-F238E27FC236}">
                    <a16:creationId xmlns:a16="http://schemas.microsoft.com/office/drawing/2014/main" id="{697A116B-EC03-B9FB-31CD-969F395FE9C4}"/>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8" name="图形">
                <a:extLst>
                  <a:ext uri="{FF2B5EF4-FFF2-40B4-BE49-F238E27FC236}">
                    <a16:creationId xmlns:a16="http://schemas.microsoft.com/office/drawing/2014/main" id="{B0D7BC4D-D156-017B-219D-ED439849401F}"/>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6" name="文字方塊 15">
              <a:extLst>
                <a:ext uri="{FF2B5EF4-FFF2-40B4-BE49-F238E27FC236}">
                  <a16:creationId xmlns:a16="http://schemas.microsoft.com/office/drawing/2014/main" id="{245C2C74-F058-DFE7-BC18-5F24713C6483}"/>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Tree>
    <p:extLst>
      <p:ext uri="{BB962C8B-B14F-4D97-AF65-F5344CB8AC3E}">
        <p14:creationId xmlns:p14="http://schemas.microsoft.com/office/powerpoint/2010/main" val="108574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A213FDF-2ECE-B1FA-6127-0E37E1294A25}"/>
              </a:ext>
            </a:extLst>
          </p:cNvPr>
          <p:cNvPicPr>
            <a:picLocks noChangeAspect="1"/>
          </p:cNvPicPr>
          <p:nvPr/>
        </p:nvPicPr>
        <p:blipFill>
          <a:blip r:embed="rId3"/>
          <a:stretch>
            <a:fillRect/>
          </a:stretch>
        </p:blipFill>
        <p:spPr>
          <a:xfrm>
            <a:off x="136995" y="4053727"/>
            <a:ext cx="6735954" cy="2808287"/>
          </a:xfrm>
          <a:prstGeom prst="rect">
            <a:avLst/>
          </a:prstGeom>
        </p:spPr>
      </p:pic>
      <p:sp>
        <p:nvSpPr>
          <p:cNvPr id="2" name="標題 1">
            <a:extLst>
              <a:ext uri="{FF2B5EF4-FFF2-40B4-BE49-F238E27FC236}">
                <a16:creationId xmlns:a16="http://schemas.microsoft.com/office/drawing/2014/main" id="{F3E4D59E-D17D-9898-D1F2-F984FD38418E}"/>
              </a:ext>
            </a:extLst>
          </p:cNvPr>
          <p:cNvSpPr>
            <a:spLocks noGrp="1"/>
          </p:cNvSpPr>
          <p:nvPr>
            <p:ph type="title"/>
          </p:nvPr>
        </p:nvSpPr>
        <p:spPr/>
        <p:txBody>
          <a:bodyPr/>
          <a:lstStyle/>
          <a:p>
            <a:r>
              <a:rPr kumimoji="1" lang="en-US" altLang="zh-HK" dirty="0"/>
              <a:t>Rationale Behind</a:t>
            </a:r>
            <a:endParaRPr kumimoji="1" lang="zh-HK" altLang="en-US" dirty="0"/>
          </a:p>
        </p:txBody>
      </p:sp>
      <p:pic>
        <p:nvPicPr>
          <p:cNvPr id="7" name="圖片 6">
            <a:extLst>
              <a:ext uri="{FF2B5EF4-FFF2-40B4-BE49-F238E27FC236}">
                <a16:creationId xmlns:a16="http://schemas.microsoft.com/office/drawing/2014/main" id="{337F7D5C-3702-FC49-659F-414A7A49CD03}"/>
              </a:ext>
            </a:extLst>
          </p:cNvPr>
          <p:cNvPicPr>
            <a:picLocks noGrp="1" noRot="1" noChangeAspect="1" noMove="1" noResize="1" noEditPoints="1" noAdjustHandles="1" noChangeArrowheads="1" noChangeShapeType="1" noCrop="1"/>
          </p:cNvPicPr>
          <p:nvPr/>
        </p:nvPicPr>
        <p:blipFill>
          <a:blip r:embed="rId4"/>
          <a:stretch>
            <a:fillRect/>
          </a:stretch>
        </p:blipFill>
        <p:spPr>
          <a:xfrm>
            <a:off x="5016500" y="931970"/>
            <a:ext cx="7175500" cy="2981610"/>
          </a:xfrm>
          <a:prstGeom prst="rect">
            <a:avLst/>
          </a:prstGeom>
        </p:spPr>
      </p:pic>
      <p:grpSp>
        <p:nvGrpSpPr>
          <p:cNvPr id="8" name="群組 7">
            <a:extLst>
              <a:ext uri="{FF2B5EF4-FFF2-40B4-BE49-F238E27FC236}">
                <a16:creationId xmlns:a16="http://schemas.microsoft.com/office/drawing/2014/main" id="{8DEFB024-F307-00E8-99EE-5953FD325C04}"/>
              </a:ext>
            </a:extLst>
          </p:cNvPr>
          <p:cNvGrpSpPr/>
          <p:nvPr/>
        </p:nvGrpSpPr>
        <p:grpSpPr>
          <a:xfrm>
            <a:off x="326136" y="1166923"/>
            <a:ext cx="399065" cy="309805"/>
            <a:chOff x="595745" y="1428288"/>
            <a:chExt cx="803373" cy="623681"/>
          </a:xfrm>
        </p:grpSpPr>
        <p:grpSp>
          <p:nvGrpSpPr>
            <p:cNvPr id="9" name="群組 8">
              <a:extLst>
                <a:ext uri="{FF2B5EF4-FFF2-40B4-BE49-F238E27FC236}">
                  <a16:creationId xmlns:a16="http://schemas.microsoft.com/office/drawing/2014/main" id="{F34BA6A0-B541-3FC8-C47D-B03E9FAA59B4}"/>
                </a:ext>
              </a:extLst>
            </p:cNvPr>
            <p:cNvGrpSpPr/>
            <p:nvPr/>
          </p:nvGrpSpPr>
          <p:grpSpPr>
            <a:xfrm>
              <a:off x="595745" y="1428288"/>
              <a:ext cx="803373" cy="623681"/>
              <a:chOff x="673735" y="810260"/>
              <a:chExt cx="681355" cy="528955"/>
            </a:xfrm>
            <a:solidFill>
              <a:srgbClr val="0C3E75"/>
            </a:solidFill>
          </p:grpSpPr>
          <p:sp>
            <p:nvSpPr>
              <p:cNvPr id="11" name="图形">
                <a:extLst>
                  <a:ext uri="{FF2B5EF4-FFF2-40B4-BE49-F238E27FC236}">
                    <a16:creationId xmlns:a16="http://schemas.microsoft.com/office/drawing/2014/main" id="{C40E8054-22FB-462F-FC86-5ED9E2BC7527}"/>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2" name="图形">
                <a:extLst>
                  <a:ext uri="{FF2B5EF4-FFF2-40B4-BE49-F238E27FC236}">
                    <a16:creationId xmlns:a16="http://schemas.microsoft.com/office/drawing/2014/main" id="{F3626AD6-4C11-F638-211E-6C1C33FC4F1F}"/>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0" name="文字方塊 9">
              <a:extLst>
                <a:ext uri="{FF2B5EF4-FFF2-40B4-BE49-F238E27FC236}">
                  <a16:creationId xmlns:a16="http://schemas.microsoft.com/office/drawing/2014/main" id="{1242DBA9-95CC-9634-804C-AB3C1D859275}"/>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18" name="文字方塊 17">
            <a:extLst>
              <a:ext uri="{FF2B5EF4-FFF2-40B4-BE49-F238E27FC236}">
                <a16:creationId xmlns:a16="http://schemas.microsoft.com/office/drawing/2014/main" id="{E62C187D-A1BB-01BC-FDEA-3AC88C474277}"/>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Institutional Influence</a:t>
            </a:r>
            <a:endParaRPr kumimoji="1" lang="zh-HK" altLang="en-US" sz="2000" b="1" dirty="0">
              <a:latin typeface="+mj-lt"/>
            </a:endParaRPr>
          </a:p>
        </p:txBody>
      </p:sp>
      <p:sp>
        <p:nvSpPr>
          <p:cNvPr id="19" name="文字方塊 18">
            <a:extLst>
              <a:ext uri="{FF2B5EF4-FFF2-40B4-BE49-F238E27FC236}">
                <a16:creationId xmlns:a16="http://schemas.microsoft.com/office/drawing/2014/main" id="{13E0AFC4-0785-EEC5-0EC5-803099BF590D}"/>
              </a:ext>
            </a:extLst>
          </p:cNvPr>
          <p:cNvSpPr txBox="1"/>
          <p:nvPr/>
        </p:nvSpPr>
        <p:spPr>
          <a:xfrm>
            <a:off x="887250" y="1762560"/>
            <a:ext cx="3888636" cy="400110"/>
          </a:xfrm>
          <a:prstGeom prst="rect">
            <a:avLst/>
          </a:prstGeom>
          <a:noFill/>
        </p:spPr>
        <p:txBody>
          <a:bodyPr wrap="square" rtlCol="0">
            <a:spAutoFit/>
          </a:bodyPr>
          <a:lstStyle/>
          <a:p>
            <a:r>
              <a:rPr lang="en-US" altLang="zh-HK" sz="2000" b="1" i="0" dirty="0">
                <a:solidFill>
                  <a:srgbClr val="000000"/>
                </a:solidFill>
                <a:effectLst/>
                <a:latin typeface="+mj-lt"/>
              </a:rPr>
              <a:t>Following Institutional Flow</a:t>
            </a:r>
            <a:endParaRPr kumimoji="1" lang="zh-HK" altLang="en-US" sz="2000" dirty="0">
              <a:latin typeface="+mj-lt"/>
            </a:endParaRPr>
          </a:p>
        </p:txBody>
      </p:sp>
      <p:sp>
        <p:nvSpPr>
          <p:cNvPr id="21" name="文字方塊 20">
            <a:extLst>
              <a:ext uri="{FF2B5EF4-FFF2-40B4-BE49-F238E27FC236}">
                <a16:creationId xmlns:a16="http://schemas.microsoft.com/office/drawing/2014/main" id="{32BCC4C7-1D53-8EB3-F22C-242A12D7CD92}"/>
              </a:ext>
            </a:extLst>
          </p:cNvPr>
          <p:cNvSpPr txBox="1"/>
          <p:nvPr/>
        </p:nvSpPr>
        <p:spPr>
          <a:xfrm>
            <a:off x="887250" y="2425572"/>
            <a:ext cx="4025114" cy="400110"/>
          </a:xfrm>
          <a:prstGeom prst="rect">
            <a:avLst/>
          </a:prstGeom>
          <a:noFill/>
        </p:spPr>
        <p:txBody>
          <a:bodyPr wrap="square">
            <a:spAutoFit/>
          </a:bodyPr>
          <a:lstStyle/>
          <a:p>
            <a:r>
              <a:rPr lang="en-US" altLang="zh-HK" sz="2000" b="1" i="0" dirty="0">
                <a:solidFill>
                  <a:srgbClr val="000000"/>
                </a:solidFill>
                <a:effectLst/>
                <a:latin typeface="+mj-lt"/>
              </a:rPr>
              <a:t>Mean Reversion Mechanism</a:t>
            </a:r>
            <a:endParaRPr lang="zh-HK" altLang="en-US" sz="2000" dirty="0">
              <a:latin typeface="+mj-lt"/>
            </a:endParaRPr>
          </a:p>
        </p:txBody>
      </p:sp>
      <p:sp>
        <p:nvSpPr>
          <p:cNvPr id="22" name="文字方塊 21">
            <a:extLst>
              <a:ext uri="{FF2B5EF4-FFF2-40B4-BE49-F238E27FC236}">
                <a16:creationId xmlns:a16="http://schemas.microsoft.com/office/drawing/2014/main" id="{21937CE5-9FCD-68D5-DF80-E28503C5728A}"/>
              </a:ext>
            </a:extLst>
          </p:cNvPr>
          <p:cNvSpPr txBox="1"/>
          <p:nvPr/>
        </p:nvSpPr>
        <p:spPr>
          <a:xfrm>
            <a:off x="1023728" y="2834596"/>
            <a:ext cx="3179075" cy="830997"/>
          </a:xfrm>
          <a:prstGeom prst="rect">
            <a:avLst/>
          </a:prstGeom>
          <a:noFill/>
        </p:spPr>
        <p:txBody>
          <a:bodyPr wrap="none" rtlCol="0">
            <a:spAutoFit/>
          </a:bodyPr>
          <a:lstStyle/>
          <a:p>
            <a:pPr>
              <a:spcAft>
                <a:spcPts val="600"/>
              </a:spcAft>
            </a:pPr>
            <a:r>
              <a:rPr kumimoji="1" lang="en-US" altLang="zh-HK" sz="1600" dirty="0">
                <a:latin typeface="+mj-lt"/>
              </a:rPr>
              <a:t>Spread = VIXF – VIX</a:t>
            </a:r>
            <a:br>
              <a:rPr kumimoji="1" lang="en-US" altLang="zh-HK" sz="1600" u="sng" dirty="0">
                <a:latin typeface="+mj-lt"/>
              </a:rPr>
            </a:br>
            <a:r>
              <a:rPr kumimoji="1" lang="en-US" altLang="zh-HK" sz="1600" dirty="0">
                <a:latin typeface="+mj-lt"/>
              </a:rPr>
              <a:t>If spread rise, it tends to reverse:</a:t>
            </a:r>
            <a:br>
              <a:rPr kumimoji="1" lang="en-US" altLang="zh-HK" sz="1600" dirty="0">
                <a:latin typeface="+mj-lt"/>
              </a:rPr>
            </a:br>
            <a:r>
              <a:rPr kumimoji="1" lang="en-US" altLang="zh-HK" sz="1600" dirty="0">
                <a:latin typeface="+mj-lt"/>
              </a:rPr>
              <a:t>Spread</a:t>
            </a:r>
            <a:r>
              <a:rPr lang="zh-HK" altLang="en-US" sz="1600" b="0" i="0" dirty="0">
                <a:solidFill>
                  <a:srgbClr val="1F1F1F"/>
                </a:solidFill>
                <a:effectLst/>
                <a:latin typeface="+mj-lt"/>
              </a:rPr>
              <a:t>↓</a:t>
            </a:r>
            <a:r>
              <a:rPr lang="en-US" altLang="zh-HK" sz="1600" b="0" i="0" dirty="0">
                <a:solidFill>
                  <a:srgbClr val="1F1F1F"/>
                </a:solidFill>
                <a:effectLst/>
                <a:latin typeface="+mj-lt"/>
              </a:rPr>
              <a:t> &lt;-- </a:t>
            </a:r>
            <a:r>
              <a:rPr kumimoji="1" lang="en-US" altLang="zh-HK" sz="1600" dirty="0">
                <a:latin typeface="+mj-lt"/>
              </a:rPr>
              <a:t>VIX</a:t>
            </a:r>
            <a:r>
              <a:rPr lang="zh-HK" altLang="en-US" sz="1600" b="0" i="0" dirty="0">
                <a:solidFill>
                  <a:srgbClr val="1F1F1F"/>
                </a:solidFill>
                <a:effectLst/>
                <a:latin typeface="+mj-lt"/>
              </a:rPr>
              <a:t>↑</a:t>
            </a:r>
            <a:r>
              <a:rPr lang="en-US" altLang="zh-HK" sz="1600" b="0" i="0" dirty="0">
                <a:solidFill>
                  <a:srgbClr val="1F1F1F"/>
                </a:solidFill>
                <a:effectLst/>
                <a:latin typeface="+mj-lt"/>
              </a:rPr>
              <a:t> &lt;-- </a:t>
            </a:r>
            <a:r>
              <a:rPr lang="en-US" altLang="zh-HK" sz="1600" i="0" dirty="0">
                <a:solidFill>
                  <a:srgbClr val="1F1F1F"/>
                </a:solidFill>
                <a:effectLst/>
                <a:latin typeface="+mj-lt"/>
              </a:rPr>
              <a:t>SPX</a:t>
            </a:r>
            <a:r>
              <a:rPr lang="zh-HK" altLang="en-US" sz="1600" i="0" dirty="0">
                <a:solidFill>
                  <a:srgbClr val="1F1F1F"/>
                </a:solidFill>
                <a:effectLst/>
                <a:latin typeface="+mj-lt"/>
              </a:rPr>
              <a:t> ↓</a:t>
            </a:r>
            <a:endParaRPr kumimoji="1" lang="en-US" altLang="zh-HK" sz="1600" dirty="0">
              <a:latin typeface="+mj-lt"/>
            </a:endParaRPr>
          </a:p>
        </p:txBody>
      </p:sp>
      <p:grpSp>
        <p:nvGrpSpPr>
          <p:cNvPr id="23" name="群組 22">
            <a:extLst>
              <a:ext uri="{FF2B5EF4-FFF2-40B4-BE49-F238E27FC236}">
                <a16:creationId xmlns:a16="http://schemas.microsoft.com/office/drawing/2014/main" id="{12BC6252-6028-5C4B-B7CB-66B27AF8F4A3}"/>
              </a:ext>
            </a:extLst>
          </p:cNvPr>
          <p:cNvGrpSpPr/>
          <p:nvPr/>
        </p:nvGrpSpPr>
        <p:grpSpPr>
          <a:xfrm>
            <a:off x="326136" y="1807961"/>
            <a:ext cx="399065" cy="309805"/>
            <a:chOff x="595745" y="1428288"/>
            <a:chExt cx="803373" cy="623681"/>
          </a:xfrm>
        </p:grpSpPr>
        <p:grpSp>
          <p:nvGrpSpPr>
            <p:cNvPr id="24" name="群組 23">
              <a:extLst>
                <a:ext uri="{FF2B5EF4-FFF2-40B4-BE49-F238E27FC236}">
                  <a16:creationId xmlns:a16="http://schemas.microsoft.com/office/drawing/2014/main" id="{9C799AC1-0632-1479-5799-19B69710CD65}"/>
                </a:ext>
              </a:extLst>
            </p:cNvPr>
            <p:cNvGrpSpPr/>
            <p:nvPr/>
          </p:nvGrpSpPr>
          <p:grpSpPr>
            <a:xfrm>
              <a:off x="595745" y="1428288"/>
              <a:ext cx="803373" cy="623681"/>
              <a:chOff x="673735" y="810260"/>
              <a:chExt cx="681355" cy="528955"/>
            </a:xfrm>
            <a:solidFill>
              <a:srgbClr val="0C3E75"/>
            </a:solidFill>
          </p:grpSpPr>
          <p:sp>
            <p:nvSpPr>
              <p:cNvPr id="26" name="图形">
                <a:extLst>
                  <a:ext uri="{FF2B5EF4-FFF2-40B4-BE49-F238E27FC236}">
                    <a16:creationId xmlns:a16="http://schemas.microsoft.com/office/drawing/2014/main" id="{2FF10DE6-175A-EAD4-B0DF-DC045D335FE7}"/>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7" name="图形">
                <a:extLst>
                  <a:ext uri="{FF2B5EF4-FFF2-40B4-BE49-F238E27FC236}">
                    <a16:creationId xmlns:a16="http://schemas.microsoft.com/office/drawing/2014/main" id="{D5BC92DD-27FD-C226-CB78-62BB0DD7358B}"/>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5" name="文字方塊 24">
              <a:extLst>
                <a:ext uri="{FF2B5EF4-FFF2-40B4-BE49-F238E27FC236}">
                  <a16:creationId xmlns:a16="http://schemas.microsoft.com/office/drawing/2014/main" id="{EC9D36E2-05CA-5952-8584-A03E16DD8A60}"/>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nvGrpSpPr>
          <p:cNvPr id="28" name="群組 27">
            <a:extLst>
              <a:ext uri="{FF2B5EF4-FFF2-40B4-BE49-F238E27FC236}">
                <a16:creationId xmlns:a16="http://schemas.microsoft.com/office/drawing/2014/main" id="{CF3FCBFD-50AB-4BB6-442F-CB4CD762EB7D}"/>
              </a:ext>
            </a:extLst>
          </p:cNvPr>
          <p:cNvGrpSpPr/>
          <p:nvPr/>
        </p:nvGrpSpPr>
        <p:grpSpPr>
          <a:xfrm>
            <a:off x="326136" y="2451431"/>
            <a:ext cx="399065" cy="309805"/>
            <a:chOff x="595745" y="1428288"/>
            <a:chExt cx="803373" cy="623681"/>
          </a:xfrm>
        </p:grpSpPr>
        <p:grpSp>
          <p:nvGrpSpPr>
            <p:cNvPr id="29" name="群組 28">
              <a:extLst>
                <a:ext uri="{FF2B5EF4-FFF2-40B4-BE49-F238E27FC236}">
                  <a16:creationId xmlns:a16="http://schemas.microsoft.com/office/drawing/2014/main" id="{79778DF3-D4E4-FF4C-16AC-7C637F1713B0}"/>
                </a:ext>
              </a:extLst>
            </p:cNvPr>
            <p:cNvGrpSpPr/>
            <p:nvPr/>
          </p:nvGrpSpPr>
          <p:grpSpPr>
            <a:xfrm>
              <a:off x="595745" y="1428288"/>
              <a:ext cx="803373" cy="623681"/>
              <a:chOff x="673735" y="810260"/>
              <a:chExt cx="681355" cy="528955"/>
            </a:xfrm>
            <a:solidFill>
              <a:srgbClr val="0C3E75"/>
            </a:solidFill>
          </p:grpSpPr>
          <p:sp>
            <p:nvSpPr>
              <p:cNvPr id="31" name="图形">
                <a:extLst>
                  <a:ext uri="{FF2B5EF4-FFF2-40B4-BE49-F238E27FC236}">
                    <a16:creationId xmlns:a16="http://schemas.microsoft.com/office/drawing/2014/main" id="{C188A001-38F7-7B82-9824-CE35D9B67355}"/>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32" name="图形">
                <a:extLst>
                  <a:ext uri="{FF2B5EF4-FFF2-40B4-BE49-F238E27FC236}">
                    <a16:creationId xmlns:a16="http://schemas.microsoft.com/office/drawing/2014/main" id="{4FFA01D5-BE38-A5EF-D715-1AC5C25BD092}"/>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30" name="文字方塊 29">
              <a:extLst>
                <a:ext uri="{FF2B5EF4-FFF2-40B4-BE49-F238E27FC236}">
                  <a16:creationId xmlns:a16="http://schemas.microsoft.com/office/drawing/2014/main" id="{2F61096B-27AA-8C72-5477-4C14C0542977}"/>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33" name="橢圓 32">
            <a:extLst>
              <a:ext uri="{FF2B5EF4-FFF2-40B4-BE49-F238E27FC236}">
                <a16:creationId xmlns:a16="http://schemas.microsoft.com/office/drawing/2014/main" id="{B821046C-1FA8-BA83-19FF-564C9954A571}"/>
              </a:ext>
            </a:extLst>
          </p:cNvPr>
          <p:cNvSpPr/>
          <p:nvPr/>
        </p:nvSpPr>
        <p:spPr>
          <a:xfrm>
            <a:off x="6011917" y="2002389"/>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4" name="橢圓 33">
            <a:extLst>
              <a:ext uri="{FF2B5EF4-FFF2-40B4-BE49-F238E27FC236}">
                <a16:creationId xmlns:a16="http://schemas.microsoft.com/office/drawing/2014/main" id="{941B7466-B479-446F-6969-89C340DF9FCA}"/>
              </a:ext>
            </a:extLst>
          </p:cNvPr>
          <p:cNvSpPr/>
          <p:nvPr/>
        </p:nvSpPr>
        <p:spPr>
          <a:xfrm>
            <a:off x="6991085" y="2465354"/>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6" name="橢圓 35">
            <a:extLst>
              <a:ext uri="{FF2B5EF4-FFF2-40B4-BE49-F238E27FC236}">
                <a16:creationId xmlns:a16="http://schemas.microsoft.com/office/drawing/2014/main" id="{C36078C6-0F4D-88C5-4AFC-FF525BC170A5}"/>
              </a:ext>
            </a:extLst>
          </p:cNvPr>
          <p:cNvSpPr/>
          <p:nvPr/>
        </p:nvSpPr>
        <p:spPr>
          <a:xfrm>
            <a:off x="7789872" y="2799372"/>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2" name="橢圓 41">
            <a:extLst>
              <a:ext uri="{FF2B5EF4-FFF2-40B4-BE49-F238E27FC236}">
                <a16:creationId xmlns:a16="http://schemas.microsoft.com/office/drawing/2014/main" id="{E8C7407D-751D-E59A-7126-70547711B8D9}"/>
              </a:ext>
            </a:extLst>
          </p:cNvPr>
          <p:cNvSpPr/>
          <p:nvPr/>
        </p:nvSpPr>
        <p:spPr>
          <a:xfrm>
            <a:off x="1061457" y="5032444"/>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3" name="橢圓 42">
            <a:extLst>
              <a:ext uri="{FF2B5EF4-FFF2-40B4-BE49-F238E27FC236}">
                <a16:creationId xmlns:a16="http://schemas.microsoft.com/office/drawing/2014/main" id="{4DC844E1-D697-155F-DB00-2AAEB857E028}"/>
              </a:ext>
            </a:extLst>
          </p:cNvPr>
          <p:cNvSpPr/>
          <p:nvPr/>
        </p:nvSpPr>
        <p:spPr>
          <a:xfrm>
            <a:off x="1962637" y="5401273"/>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4" name="橢圓 43">
            <a:extLst>
              <a:ext uri="{FF2B5EF4-FFF2-40B4-BE49-F238E27FC236}">
                <a16:creationId xmlns:a16="http://schemas.microsoft.com/office/drawing/2014/main" id="{4643C6D4-2AC6-A3AB-2BA8-77FDC10DF022}"/>
              </a:ext>
            </a:extLst>
          </p:cNvPr>
          <p:cNvSpPr/>
          <p:nvPr/>
        </p:nvSpPr>
        <p:spPr>
          <a:xfrm>
            <a:off x="2715392" y="5770102"/>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5" name="橢圓 44">
            <a:extLst>
              <a:ext uri="{FF2B5EF4-FFF2-40B4-BE49-F238E27FC236}">
                <a16:creationId xmlns:a16="http://schemas.microsoft.com/office/drawing/2014/main" id="{5590D354-6E52-A304-B5E9-DECDEAEBF00B}"/>
              </a:ext>
            </a:extLst>
          </p:cNvPr>
          <p:cNvSpPr/>
          <p:nvPr/>
        </p:nvSpPr>
        <p:spPr>
          <a:xfrm>
            <a:off x="8603569" y="2983786"/>
            <a:ext cx="368829" cy="368829"/>
          </a:xfrm>
          <a:prstGeom prst="ellipse">
            <a:avLst/>
          </a:prstGeom>
          <a:noFill/>
          <a:ln>
            <a:solidFill>
              <a:srgbClr val="0C3E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6" name="橢圓 45">
            <a:extLst>
              <a:ext uri="{FF2B5EF4-FFF2-40B4-BE49-F238E27FC236}">
                <a16:creationId xmlns:a16="http://schemas.microsoft.com/office/drawing/2014/main" id="{2E8331BE-7F56-89DD-FAEF-0F1AC1510FB4}"/>
              </a:ext>
            </a:extLst>
          </p:cNvPr>
          <p:cNvSpPr/>
          <p:nvPr/>
        </p:nvSpPr>
        <p:spPr>
          <a:xfrm>
            <a:off x="3549385" y="6084975"/>
            <a:ext cx="368829" cy="368829"/>
          </a:xfrm>
          <a:prstGeom prst="ellipse">
            <a:avLst/>
          </a:prstGeom>
          <a:noFill/>
          <a:ln>
            <a:solidFill>
              <a:srgbClr val="0C3E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7" name="文字方塊 46">
            <a:extLst>
              <a:ext uri="{FF2B5EF4-FFF2-40B4-BE49-F238E27FC236}">
                <a16:creationId xmlns:a16="http://schemas.microsoft.com/office/drawing/2014/main" id="{BC0D48D7-D5A3-88EE-F18C-292324E6047D}"/>
              </a:ext>
            </a:extLst>
          </p:cNvPr>
          <p:cNvSpPr txBox="1"/>
          <p:nvPr/>
        </p:nvSpPr>
        <p:spPr>
          <a:xfrm>
            <a:off x="7816381" y="4205706"/>
            <a:ext cx="4325041" cy="954107"/>
          </a:xfrm>
          <a:prstGeom prst="rect">
            <a:avLst/>
          </a:prstGeom>
          <a:noFill/>
        </p:spPr>
        <p:txBody>
          <a:bodyPr wrap="square" rtlCol="0">
            <a:spAutoFit/>
          </a:bodyPr>
          <a:lstStyle/>
          <a:p>
            <a:r>
              <a:rPr lang="en-US" altLang="zh-HK" sz="2000" b="1" i="0" dirty="0">
                <a:solidFill>
                  <a:srgbClr val="000000"/>
                </a:solidFill>
                <a:effectLst/>
                <a:latin typeface="+mj-lt"/>
              </a:rPr>
              <a:t>Simple Moving Average (SMA)</a:t>
            </a:r>
          </a:p>
          <a:p>
            <a:pPr marL="285750" indent="-285750">
              <a:buFont typeface="Arial" panose="020B0604020202020204" pitchFamily="34" charset="0"/>
              <a:buChar char="•"/>
            </a:pPr>
            <a:r>
              <a:rPr kumimoji="1" lang="en-US" altLang="zh-HK" dirty="0">
                <a:latin typeface="+mj-lt"/>
              </a:rPr>
              <a:t>Filter out some daily 'noise,' while retaining information</a:t>
            </a:r>
            <a:endParaRPr kumimoji="1" lang="zh-HK" altLang="en-US" dirty="0">
              <a:latin typeface="+mj-lt"/>
            </a:endParaRPr>
          </a:p>
        </p:txBody>
      </p:sp>
      <p:sp>
        <p:nvSpPr>
          <p:cNvPr id="48" name="文字方塊 47">
            <a:extLst>
              <a:ext uri="{FF2B5EF4-FFF2-40B4-BE49-F238E27FC236}">
                <a16:creationId xmlns:a16="http://schemas.microsoft.com/office/drawing/2014/main" id="{4F8714E9-42A0-94D1-AD3D-362210135BAD}"/>
              </a:ext>
            </a:extLst>
          </p:cNvPr>
          <p:cNvSpPr txBox="1"/>
          <p:nvPr/>
        </p:nvSpPr>
        <p:spPr>
          <a:xfrm>
            <a:off x="7816381" y="5417925"/>
            <a:ext cx="3932841" cy="1231106"/>
          </a:xfrm>
          <a:prstGeom prst="rect">
            <a:avLst/>
          </a:prstGeom>
          <a:noFill/>
        </p:spPr>
        <p:txBody>
          <a:bodyPr wrap="square" rtlCol="0">
            <a:spAutoFit/>
          </a:bodyPr>
          <a:lstStyle/>
          <a:p>
            <a:r>
              <a:rPr lang="en-US" altLang="zh-HK" sz="2000" b="1" i="0" dirty="0">
                <a:solidFill>
                  <a:srgbClr val="000000"/>
                </a:solidFill>
                <a:effectLst/>
                <a:latin typeface="+mj-lt"/>
              </a:rPr>
              <a:t>Rolling Z-Score</a:t>
            </a:r>
          </a:p>
          <a:p>
            <a:pPr marL="285750" indent="-285750">
              <a:buFont typeface="Arial" panose="020B0604020202020204" pitchFamily="34" charset="0"/>
              <a:buChar char="•"/>
            </a:pPr>
            <a:r>
              <a:rPr kumimoji="1" lang="en-US" altLang="zh-HK" dirty="0">
                <a:latin typeface="+mj-lt"/>
              </a:rPr>
              <a:t>Capture the concept of relative highs and lows</a:t>
            </a:r>
          </a:p>
          <a:p>
            <a:pPr marL="285750" indent="-285750">
              <a:buFont typeface="Arial" panose="020B0604020202020204" pitchFamily="34" charset="0"/>
              <a:buChar char="•"/>
            </a:pPr>
            <a:r>
              <a:rPr kumimoji="1" lang="en-US" altLang="zh-HK" dirty="0">
                <a:latin typeface="+mj-lt"/>
              </a:rPr>
              <a:t>Without the use of future data</a:t>
            </a:r>
            <a:endParaRPr kumimoji="1" lang="zh-HK" altLang="en-US" dirty="0">
              <a:latin typeface="+mj-lt"/>
            </a:endParaRPr>
          </a:p>
        </p:txBody>
      </p:sp>
      <p:grpSp>
        <p:nvGrpSpPr>
          <p:cNvPr id="49" name="群組 48">
            <a:extLst>
              <a:ext uri="{FF2B5EF4-FFF2-40B4-BE49-F238E27FC236}">
                <a16:creationId xmlns:a16="http://schemas.microsoft.com/office/drawing/2014/main" id="{78BB6728-DC85-02DD-BCEE-B16BC023F135}"/>
              </a:ext>
            </a:extLst>
          </p:cNvPr>
          <p:cNvGrpSpPr/>
          <p:nvPr/>
        </p:nvGrpSpPr>
        <p:grpSpPr>
          <a:xfrm>
            <a:off x="7197201" y="4259494"/>
            <a:ext cx="399065" cy="309805"/>
            <a:chOff x="595745" y="1428288"/>
            <a:chExt cx="803373" cy="623681"/>
          </a:xfrm>
        </p:grpSpPr>
        <p:grpSp>
          <p:nvGrpSpPr>
            <p:cNvPr id="50" name="群組 49">
              <a:extLst>
                <a:ext uri="{FF2B5EF4-FFF2-40B4-BE49-F238E27FC236}">
                  <a16:creationId xmlns:a16="http://schemas.microsoft.com/office/drawing/2014/main" id="{4707DEED-6DEB-E914-DE8F-436C77E6ABAD}"/>
                </a:ext>
              </a:extLst>
            </p:cNvPr>
            <p:cNvGrpSpPr/>
            <p:nvPr/>
          </p:nvGrpSpPr>
          <p:grpSpPr>
            <a:xfrm>
              <a:off x="595745" y="1428288"/>
              <a:ext cx="803373" cy="623681"/>
              <a:chOff x="673735" y="810260"/>
              <a:chExt cx="681355" cy="528955"/>
            </a:xfrm>
            <a:solidFill>
              <a:srgbClr val="0C3E75"/>
            </a:solidFill>
          </p:grpSpPr>
          <p:sp>
            <p:nvSpPr>
              <p:cNvPr id="52" name="图形">
                <a:extLst>
                  <a:ext uri="{FF2B5EF4-FFF2-40B4-BE49-F238E27FC236}">
                    <a16:creationId xmlns:a16="http://schemas.microsoft.com/office/drawing/2014/main" id="{72CC1127-5D7C-0F87-3CE0-F908DFEDF4D7}"/>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53" name="图形">
                <a:extLst>
                  <a:ext uri="{FF2B5EF4-FFF2-40B4-BE49-F238E27FC236}">
                    <a16:creationId xmlns:a16="http://schemas.microsoft.com/office/drawing/2014/main" id="{E9498545-BEB8-FFB4-5C42-8033C515C31A}"/>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51" name="文字方塊 50">
              <a:extLst>
                <a:ext uri="{FF2B5EF4-FFF2-40B4-BE49-F238E27FC236}">
                  <a16:creationId xmlns:a16="http://schemas.microsoft.com/office/drawing/2014/main" id="{740EAA37-F39B-C072-4959-CA7C07C95B65}"/>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grpSp>
        <p:nvGrpSpPr>
          <p:cNvPr id="54" name="群組 53">
            <a:extLst>
              <a:ext uri="{FF2B5EF4-FFF2-40B4-BE49-F238E27FC236}">
                <a16:creationId xmlns:a16="http://schemas.microsoft.com/office/drawing/2014/main" id="{321630F9-16D4-05CB-6482-4C752D7A87DE}"/>
              </a:ext>
            </a:extLst>
          </p:cNvPr>
          <p:cNvGrpSpPr/>
          <p:nvPr/>
        </p:nvGrpSpPr>
        <p:grpSpPr>
          <a:xfrm>
            <a:off x="7197201" y="5485160"/>
            <a:ext cx="399065" cy="309805"/>
            <a:chOff x="595745" y="1428288"/>
            <a:chExt cx="803373" cy="623681"/>
          </a:xfrm>
        </p:grpSpPr>
        <p:grpSp>
          <p:nvGrpSpPr>
            <p:cNvPr id="55" name="群組 54">
              <a:extLst>
                <a:ext uri="{FF2B5EF4-FFF2-40B4-BE49-F238E27FC236}">
                  <a16:creationId xmlns:a16="http://schemas.microsoft.com/office/drawing/2014/main" id="{73692D84-BAE6-A05A-3E5E-83C84D43876A}"/>
                </a:ext>
              </a:extLst>
            </p:cNvPr>
            <p:cNvGrpSpPr/>
            <p:nvPr/>
          </p:nvGrpSpPr>
          <p:grpSpPr>
            <a:xfrm>
              <a:off x="595745" y="1428288"/>
              <a:ext cx="803373" cy="623681"/>
              <a:chOff x="673735" y="810260"/>
              <a:chExt cx="681355" cy="528955"/>
            </a:xfrm>
            <a:solidFill>
              <a:srgbClr val="0C3E75"/>
            </a:solidFill>
          </p:grpSpPr>
          <p:sp>
            <p:nvSpPr>
              <p:cNvPr id="57" name="图形">
                <a:extLst>
                  <a:ext uri="{FF2B5EF4-FFF2-40B4-BE49-F238E27FC236}">
                    <a16:creationId xmlns:a16="http://schemas.microsoft.com/office/drawing/2014/main" id="{49C86BC0-604F-7FE4-8FB6-09F4A38EB8E7}"/>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58" name="图形">
                <a:extLst>
                  <a:ext uri="{FF2B5EF4-FFF2-40B4-BE49-F238E27FC236}">
                    <a16:creationId xmlns:a16="http://schemas.microsoft.com/office/drawing/2014/main" id="{5AD0DDF5-8120-E517-460B-06ACAEBE6DF9}"/>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56" name="文字方塊 55">
              <a:extLst>
                <a:ext uri="{FF2B5EF4-FFF2-40B4-BE49-F238E27FC236}">
                  <a16:creationId xmlns:a16="http://schemas.microsoft.com/office/drawing/2014/main" id="{98A17163-EA83-FFEB-708A-73AFC9A27F00}"/>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Tree>
    <p:extLst>
      <p:ext uri="{BB962C8B-B14F-4D97-AF65-F5344CB8AC3E}">
        <p14:creationId xmlns:p14="http://schemas.microsoft.com/office/powerpoint/2010/main" val="69692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F9523-AEC9-EADA-498F-1F13BEDB533A}"/>
              </a:ext>
            </a:extLst>
          </p:cNvPr>
          <p:cNvSpPr>
            <a:spLocks noGrp="1"/>
          </p:cNvSpPr>
          <p:nvPr>
            <p:ph type="title"/>
          </p:nvPr>
        </p:nvSpPr>
        <p:spPr/>
        <p:txBody>
          <a:bodyPr/>
          <a:lstStyle/>
          <a:p>
            <a:r>
              <a:rPr kumimoji="1" lang="en-US" altLang="zh-HK" dirty="0"/>
              <a:t>Strategy Explanation</a:t>
            </a:r>
            <a:endParaRPr kumimoji="1" lang="zh-HK" altLang="en-US" dirty="0"/>
          </a:p>
        </p:txBody>
      </p:sp>
      <p:grpSp>
        <p:nvGrpSpPr>
          <p:cNvPr id="19" name="群組 18">
            <a:extLst>
              <a:ext uri="{FF2B5EF4-FFF2-40B4-BE49-F238E27FC236}">
                <a16:creationId xmlns:a16="http://schemas.microsoft.com/office/drawing/2014/main" id="{E9DA8C67-9E70-EE80-A94F-76FAF60BADE5}"/>
              </a:ext>
            </a:extLst>
          </p:cNvPr>
          <p:cNvGrpSpPr/>
          <p:nvPr/>
        </p:nvGrpSpPr>
        <p:grpSpPr>
          <a:xfrm>
            <a:off x="313779" y="1129721"/>
            <a:ext cx="4449750" cy="400110"/>
            <a:chOff x="326136" y="1129721"/>
            <a:chExt cx="4449750" cy="400110"/>
          </a:xfrm>
        </p:grpSpPr>
        <p:grpSp>
          <p:nvGrpSpPr>
            <p:cNvPr id="9" name="群組 8">
              <a:extLst>
                <a:ext uri="{FF2B5EF4-FFF2-40B4-BE49-F238E27FC236}">
                  <a16:creationId xmlns:a16="http://schemas.microsoft.com/office/drawing/2014/main" id="{29676BA0-B034-645F-4C23-83CAB2DFEA35}"/>
                </a:ext>
              </a:extLst>
            </p:cNvPr>
            <p:cNvGrpSpPr/>
            <p:nvPr/>
          </p:nvGrpSpPr>
          <p:grpSpPr>
            <a:xfrm>
              <a:off x="326136" y="1166923"/>
              <a:ext cx="399065" cy="309805"/>
              <a:chOff x="595745" y="1428288"/>
              <a:chExt cx="803373" cy="623681"/>
            </a:xfrm>
          </p:grpSpPr>
          <p:grpSp>
            <p:nvGrpSpPr>
              <p:cNvPr id="10" name="群組 9">
                <a:extLst>
                  <a:ext uri="{FF2B5EF4-FFF2-40B4-BE49-F238E27FC236}">
                    <a16:creationId xmlns:a16="http://schemas.microsoft.com/office/drawing/2014/main" id="{4FC1018B-D752-AF01-4D49-CCB73529B10B}"/>
                  </a:ext>
                </a:extLst>
              </p:cNvPr>
              <p:cNvGrpSpPr/>
              <p:nvPr/>
            </p:nvGrpSpPr>
            <p:grpSpPr>
              <a:xfrm>
                <a:off x="595745" y="1428288"/>
                <a:ext cx="803373" cy="623681"/>
                <a:chOff x="673735" y="810260"/>
                <a:chExt cx="681355" cy="528955"/>
              </a:xfrm>
              <a:solidFill>
                <a:srgbClr val="0C3E75"/>
              </a:solidFill>
            </p:grpSpPr>
            <p:sp>
              <p:nvSpPr>
                <p:cNvPr id="12" name="图形">
                  <a:extLst>
                    <a:ext uri="{FF2B5EF4-FFF2-40B4-BE49-F238E27FC236}">
                      <a16:creationId xmlns:a16="http://schemas.microsoft.com/office/drawing/2014/main" id="{DF0B169B-0255-38DF-8DAC-06AABE530856}"/>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13" name="图形">
                  <a:extLst>
                    <a:ext uri="{FF2B5EF4-FFF2-40B4-BE49-F238E27FC236}">
                      <a16:creationId xmlns:a16="http://schemas.microsoft.com/office/drawing/2014/main" id="{D758EC5C-7684-46A9-AF81-AC2D44B39DAA}"/>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11" name="文字方塊 10">
                <a:extLst>
                  <a:ext uri="{FF2B5EF4-FFF2-40B4-BE49-F238E27FC236}">
                    <a16:creationId xmlns:a16="http://schemas.microsoft.com/office/drawing/2014/main" id="{85F9648A-A3FE-8280-23A7-4E074ACBB4AA}"/>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16" name="文字方塊 15">
              <a:extLst>
                <a:ext uri="{FF2B5EF4-FFF2-40B4-BE49-F238E27FC236}">
                  <a16:creationId xmlns:a16="http://schemas.microsoft.com/office/drawing/2014/main" id="{2E9A34C2-E5EA-272A-46F2-36C59730803E}"/>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1) Reverse</a:t>
              </a:r>
              <a:endParaRPr kumimoji="1" lang="zh-HK" altLang="en-US" sz="2000" b="1" dirty="0">
                <a:latin typeface="+mj-lt"/>
              </a:endParaRPr>
            </a:p>
          </p:txBody>
        </p:sp>
      </p:grpSp>
      <p:sp>
        <p:nvSpPr>
          <p:cNvPr id="17" name="文字方塊 16">
            <a:extLst>
              <a:ext uri="{FF2B5EF4-FFF2-40B4-BE49-F238E27FC236}">
                <a16:creationId xmlns:a16="http://schemas.microsoft.com/office/drawing/2014/main" id="{803B5C10-6978-FD78-86D9-ACBB10B47172}"/>
              </a:ext>
            </a:extLst>
          </p:cNvPr>
          <p:cNvSpPr txBox="1"/>
          <p:nvPr/>
        </p:nvSpPr>
        <p:spPr>
          <a:xfrm>
            <a:off x="874893" y="1519766"/>
            <a:ext cx="4291559" cy="877163"/>
          </a:xfrm>
          <a:prstGeom prst="rect">
            <a:avLst/>
          </a:prstGeom>
          <a:noFill/>
        </p:spPr>
        <p:txBody>
          <a:bodyPr wrap="none" rtlCol="0">
            <a:spAutoFit/>
          </a:bodyPr>
          <a:lstStyle/>
          <a:p>
            <a:r>
              <a:rPr kumimoji="1" lang="en-US" altLang="zh-HK" sz="1700" dirty="0"/>
              <a:t>When the rolling z breaks upper threshold </a:t>
            </a:r>
          </a:p>
          <a:p>
            <a:pPr marL="285750" indent="-285750">
              <a:buFont typeface="Wingdings" pitchFamily="2" charset="2"/>
              <a:buChar char="è"/>
            </a:pPr>
            <a:r>
              <a:rPr kumimoji="1" lang="en-US" altLang="zh-HK" sz="1700" dirty="0"/>
              <a:t>the spread is relatively high</a:t>
            </a:r>
          </a:p>
          <a:p>
            <a:pPr marL="285750" indent="-285750">
              <a:buFont typeface="Wingdings" pitchFamily="2" charset="2"/>
              <a:buChar char="è"/>
            </a:pPr>
            <a:r>
              <a:rPr kumimoji="1" lang="en-US" altLang="zh-HK" sz="1700" dirty="0"/>
              <a:t>shorting SPX, vice versa</a:t>
            </a:r>
            <a:endParaRPr kumimoji="1" lang="zh-HK" altLang="en-US" sz="1700" dirty="0"/>
          </a:p>
        </p:txBody>
      </p:sp>
      <p:grpSp>
        <p:nvGrpSpPr>
          <p:cNvPr id="20" name="群組 19">
            <a:extLst>
              <a:ext uri="{FF2B5EF4-FFF2-40B4-BE49-F238E27FC236}">
                <a16:creationId xmlns:a16="http://schemas.microsoft.com/office/drawing/2014/main" id="{08ECA680-AD11-EA30-7AF6-590A04B8E430}"/>
              </a:ext>
            </a:extLst>
          </p:cNvPr>
          <p:cNvGrpSpPr/>
          <p:nvPr/>
        </p:nvGrpSpPr>
        <p:grpSpPr>
          <a:xfrm>
            <a:off x="326136" y="2633086"/>
            <a:ext cx="4449750" cy="400110"/>
            <a:chOff x="326136" y="1129721"/>
            <a:chExt cx="4449750" cy="400110"/>
          </a:xfrm>
        </p:grpSpPr>
        <p:grpSp>
          <p:nvGrpSpPr>
            <p:cNvPr id="21" name="群組 20">
              <a:extLst>
                <a:ext uri="{FF2B5EF4-FFF2-40B4-BE49-F238E27FC236}">
                  <a16:creationId xmlns:a16="http://schemas.microsoft.com/office/drawing/2014/main" id="{68392449-52BF-6ADE-09C6-0C15FDD4F618}"/>
                </a:ext>
              </a:extLst>
            </p:cNvPr>
            <p:cNvGrpSpPr/>
            <p:nvPr/>
          </p:nvGrpSpPr>
          <p:grpSpPr>
            <a:xfrm>
              <a:off x="326136" y="1166923"/>
              <a:ext cx="399065" cy="309805"/>
              <a:chOff x="595745" y="1428288"/>
              <a:chExt cx="803373" cy="623681"/>
            </a:xfrm>
          </p:grpSpPr>
          <p:grpSp>
            <p:nvGrpSpPr>
              <p:cNvPr id="23" name="群組 22">
                <a:extLst>
                  <a:ext uri="{FF2B5EF4-FFF2-40B4-BE49-F238E27FC236}">
                    <a16:creationId xmlns:a16="http://schemas.microsoft.com/office/drawing/2014/main" id="{7078FC24-0376-0EAD-F6A3-A1F189445673}"/>
                  </a:ext>
                </a:extLst>
              </p:cNvPr>
              <p:cNvGrpSpPr/>
              <p:nvPr/>
            </p:nvGrpSpPr>
            <p:grpSpPr>
              <a:xfrm>
                <a:off x="595745" y="1428288"/>
                <a:ext cx="803373" cy="623681"/>
                <a:chOff x="673735" y="810260"/>
                <a:chExt cx="681355" cy="528955"/>
              </a:xfrm>
              <a:solidFill>
                <a:srgbClr val="0C3E75"/>
              </a:solidFill>
            </p:grpSpPr>
            <p:sp>
              <p:nvSpPr>
                <p:cNvPr id="25" name="图形">
                  <a:extLst>
                    <a:ext uri="{FF2B5EF4-FFF2-40B4-BE49-F238E27FC236}">
                      <a16:creationId xmlns:a16="http://schemas.microsoft.com/office/drawing/2014/main" id="{B5C95B79-C87C-1B82-7E25-4AB9F0CFE1E3}"/>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26" name="图形">
                  <a:extLst>
                    <a:ext uri="{FF2B5EF4-FFF2-40B4-BE49-F238E27FC236}">
                      <a16:creationId xmlns:a16="http://schemas.microsoft.com/office/drawing/2014/main" id="{90B5E8F4-0469-69DD-035E-ABDB4D9A4673}"/>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24" name="文字方塊 23">
                <a:extLst>
                  <a:ext uri="{FF2B5EF4-FFF2-40B4-BE49-F238E27FC236}">
                    <a16:creationId xmlns:a16="http://schemas.microsoft.com/office/drawing/2014/main" id="{911C57BE-4D31-2ADC-A67A-A39E501E8872}"/>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22" name="文字方塊 21">
              <a:extLst>
                <a:ext uri="{FF2B5EF4-FFF2-40B4-BE49-F238E27FC236}">
                  <a16:creationId xmlns:a16="http://schemas.microsoft.com/office/drawing/2014/main" id="{BD3E6FB2-FF47-9122-C688-810528276965}"/>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Hyperparameter</a:t>
              </a:r>
              <a:endParaRPr kumimoji="1" lang="zh-HK" altLang="en-US" sz="2000" b="1" dirty="0">
                <a:latin typeface="+mj-lt"/>
              </a:endParaRPr>
            </a:p>
          </p:txBody>
        </p:sp>
      </p:grpSp>
      <p:sp>
        <p:nvSpPr>
          <p:cNvPr id="28" name="文字方塊 27">
            <a:extLst>
              <a:ext uri="{FF2B5EF4-FFF2-40B4-BE49-F238E27FC236}">
                <a16:creationId xmlns:a16="http://schemas.microsoft.com/office/drawing/2014/main" id="{6359D21B-CEBB-6FFF-03D2-4300C6D7DFD1}"/>
              </a:ext>
            </a:extLst>
          </p:cNvPr>
          <p:cNvSpPr txBox="1"/>
          <p:nvPr/>
        </p:nvSpPr>
        <p:spPr>
          <a:xfrm>
            <a:off x="887250" y="3033196"/>
            <a:ext cx="2658869" cy="615553"/>
          </a:xfrm>
          <a:prstGeom prst="rect">
            <a:avLst/>
          </a:prstGeom>
          <a:noFill/>
        </p:spPr>
        <p:txBody>
          <a:bodyPr wrap="none" rtlCol="0">
            <a:spAutoFit/>
          </a:bodyPr>
          <a:lstStyle/>
          <a:p>
            <a:pPr marL="285750" indent="-285750">
              <a:buFont typeface="Arial" panose="020B0604020202020204" pitchFamily="34" charset="0"/>
              <a:buChar char="•"/>
            </a:pPr>
            <a:r>
              <a:rPr kumimoji="1" lang="en-US" altLang="zh-HK" sz="1700" dirty="0"/>
              <a:t>Upper, lower threshold</a:t>
            </a:r>
          </a:p>
          <a:p>
            <a:pPr marL="285750" indent="-285750">
              <a:buFont typeface="Arial" panose="020B0604020202020204" pitchFamily="34" charset="0"/>
              <a:buChar char="•"/>
            </a:pPr>
            <a:r>
              <a:rPr kumimoji="1" lang="en-US" altLang="zh-HK" sz="1700" dirty="0"/>
              <a:t>Holding dates (n)</a:t>
            </a:r>
            <a:endParaRPr kumimoji="1" lang="zh-HK" altLang="en-US" sz="1700" dirty="0"/>
          </a:p>
        </p:txBody>
      </p:sp>
      <p:grpSp>
        <p:nvGrpSpPr>
          <p:cNvPr id="7" name="群組 6">
            <a:extLst>
              <a:ext uri="{FF2B5EF4-FFF2-40B4-BE49-F238E27FC236}">
                <a16:creationId xmlns:a16="http://schemas.microsoft.com/office/drawing/2014/main" id="{2B473883-250E-A534-C031-ED8DAA1ED2C0}"/>
              </a:ext>
            </a:extLst>
          </p:cNvPr>
          <p:cNvGrpSpPr/>
          <p:nvPr/>
        </p:nvGrpSpPr>
        <p:grpSpPr>
          <a:xfrm>
            <a:off x="5187824" y="1055215"/>
            <a:ext cx="6748311" cy="2813439"/>
            <a:chOff x="5187824" y="1055215"/>
            <a:chExt cx="6748311" cy="2813439"/>
          </a:xfrm>
        </p:grpSpPr>
        <p:pic>
          <p:nvPicPr>
            <p:cNvPr id="5" name="圖片 4">
              <a:extLst>
                <a:ext uri="{FF2B5EF4-FFF2-40B4-BE49-F238E27FC236}">
                  <a16:creationId xmlns:a16="http://schemas.microsoft.com/office/drawing/2014/main" id="{8EB0A2FC-6348-5FE3-705B-71A2ACB41DBC}"/>
                </a:ext>
              </a:extLst>
            </p:cNvPr>
            <p:cNvPicPr>
              <a:picLocks noChangeAspect="1"/>
            </p:cNvPicPr>
            <p:nvPr/>
          </p:nvPicPr>
          <p:blipFill>
            <a:blip r:embed="rId3"/>
            <a:stretch>
              <a:fillRect/>
            </a:stretch>
          </p:blipFill>
          <p:spPr>
            <a:xfrm>
              <a:off x="5187824" y="1055215"/>
              <a:ext cx="6748311" cy="2813439"/>
            </a:xfrm>
            <a:prstGeom prst="rect">
              <a:avLst/>
            </a:prstGeom>
          </p:spPr>
        </p:pic>
        <p:sp>
          <p:nvSpPr>
            <p:cNvPr id="30" name="橢圓 29">
              <a:extLst>
                <a:ext uri="{FF2B5EF4-FFF2-40B4-BE49-F238E27FC236}">
                  <a16:creationId xmlns:a16="http://schemas.microsoft.com/office/drawing/2014/main" id="{E0CAD506-315F-11F5-202B-62AE8093F057}"/>
                </a:ext>
              </a:extLst>
            </p:cNvPr>
            <p:cNvSpPr/>
            <p:nvPr/>
          </p:nvSpPr>
          <p:spPr>
            <a:xfrm>
              <a:off x="11137016" y="1228543"/>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1" name="橢圓 30">
              <a:extLst>
                <a:ext uri="{FF2B5EF4-FFF2-40B4-BE49-F238E27FC236}">
                  <a16:creationId xmlns:a16="http://schemas.microsoft.com/office/drawing/2014/main" id="{A07C2F85-31FD-071B-D054-911E6757AE98}"/>
                </a:ext>
              </a:extLst>
            </p:cNvPr>
            <p:cNvSpPr/>
            <p:nvPr/>
          </p:nvSpPr>
          <p:spPr>
            <a:xfrm>
              <a:off x="8513852" y="3110209"/>
              <a:ext cx="368829" cy="368829"/>
            </a:xfrm>
            <a:prstGeom prst="ellipse">
              <a:avLst/>
            </a:prstGeom>
            <a:noFill/>
            <a:ln>
              <a:solidFill>
                <a:srgbClr val="2081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grpSp>
      <p:grpSp>
        <p:nvGrpSpPr>
          <p:cNvPr id="56" name="群組 55">
            <a:extLst>
              <a:ext uri="{FF2B5EF4-FFF2-40B4-BE49-F238E27FC236}">
                <a16:creationId xmlns:a16="http://schemas.microsoft.com/office/drawing/2014/main" id="{90001C8E-9A49-96D2-E38E-CA820293ACAB}"/>
              </a:ext>
            </a:extLst>
          </p:cNvPr>
          <p:cNvGrpSpPr/>
          <p:nvPr/>
        </p:nvGrpSpPr>
        <p:grpSpPr>
          <a:xfrm>
            <a:off x="6866169" y="4084879"/>
            <a:ext cx="4449750" cy="1528818"/>
            <a:chOff x="6784524" y="4150195"/>
            <a:chExt cx="4449750" cy="1528818"/>
          </a:xfrm>
        </p:grpSpPr>
        <p:grpSp>
          <p:nvGrpSpPr>
            <p:cNvPr id="37" name="群組 36">
              <a:extLst>
                <a:ext uri="{FF2B5EF4-FFF2-40B4-BE49-F238E27FC236}">
                  <a16:creationId xmlns:a16="http://schemas.microsoft.com/office/drawing/2014/main" id="{20686206-211C-D2C1-1DB2-F36232718875}"/>
                </a:ext>
              </a:extLst>
            </p:cNvPr>
            <p:cNvGrpSpPr/>
            <p:nvPr/>
          </p:nvGrpSpPr>
          <p:grpSpPr>
            <a:xfrm>
              <a:off x="6784524" y="4150195"/>
              <a:ext cx="4449750" cy="400110"/>
              <a:chOff x="326136" y="1129721"/>
              <a:chExt cx="4449750" cy="400110"/>
            </a:xfrm>
          </p:grpSpPr>
          <p:grpSp>
            <p:nvGrpSpPr>
              <p:cNvPr id="38" name="群組 37">
                <a:extLst>
                  <a:ext uri="{FF2B5EF4-FFF2-40B4-BE49-F238E27FC236}">
                    <a16:creationId xmlns:a16="http://schemas.microsoft.com/office/drawing/2014/main" id="{6100B9BD-D6AB-0DB9-BC73-F2AA9E22012F}"/>
                  </a:ext>
                </a:extLst>
              </p:cNvPr>
              <p:cNvGrpSpPr/>
              <p:nvPr/>
            </p:nvGrpSpPr>
            <p:grpSpPr>
              <a:xfrm>
                <a:off x="326136" y="1166923"/>
                <a:ext cx="399065" cy="309805"/>
                <a:chOff x="595745" y="1428288"/>
                <a:chExt cx="803373" cy="623681"/>
              </a:xfrm>
            </p:grpSpPr>
            <p:grpSp>
              <p:nvGrpSpPr>
                <p:cNvPr id="40" name="群組 39">
                  <a:extLst>
                    <a:ext uri="{FF2B5EF4-FFF2-40B4-BE49-F238E27FC236}">
                      <a16:creationId xmlns:a16="http://schemas.microsoft.com/office/drawing/2014/main" id="{518374EB-63FC-CCC8-4AE9-BDD0CE083462}"/>
                    </a:ext>
                  </a:extLst>
                </p:cNvPr>
                <p:cNvGrpSpPr/>
                <p:nvPr/>
              </p:nvGrpSpPr>
              <p:grpSpPr>
                <a:xfrm>
                  <a:off x="595745" y="1428288"/>
                  <a:ext cx="803373" cy="623681"/>
                  <a:chOff x="673735" y="810260"/>
                  <a:chExt cx="681355" cy="528955"/>
                </a:xfrm>
                <a:solidFill>
                  <a:srgbClr val="0C3E75"/>
                </a:solidFill>
              </p:grpSpPr>
              <p:sp>
                <p:nvSpPr>
                  <p:cNvPr id="42" name="图形">
                    <a:extLst>
                      <a:ext uri="{FF2B5EF4-FFF2-40B4-BE49-F238E27FC236}">
                        <a16:creationId xmlns:a16="http://schemas.microsoft.com/office/drawing/2014/main" id="{DFF4B39F-FFF8-DEEF-CE7F-E56A66A23BB6}"/>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43" name="图形">
                    <a:extLst>
                      <a:ext uri="{FF2B5EF4-FFF2-40B4-BE49-F238E27FC236}">
                        <a16:creationId xmlns:a16="http://schemas.microsoft.com/office/drawing/2014/main" id="{8042F2AE-3ECA-E8AC-E1F9-5CBFDBE267E3}"/>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41" name="文字方塊 40">
                  <a:extLst>
                    <a:ext uri="{FF2B5EF4-FFF2-40B4-BE49-F238E27FC236}">
                      <a16:creationId xmlns:a16="http://schemas.microsoft.com/office/drawing/2014/main" id="{9ABCB04B-263F-7210-6CC6-CACA8734C97B}"/>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39" name="文字方塊 38">
                <a:extLst>
                  <a:ext uri="{FF2B5EF4-FFF2-40B4-BE49-F238E27FC236}">
                    <a16:creationId xmlns:a16="http://schemas.microsoft.com/office/drawing/2014/main" id="{F4B63CED-3D3C-4A06-B51B-EF6781572686}"/>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2) Local Minima</a:t>
                </a:r>
                <a:endParaRPr kumimoji="1" lang="zh-HK" altLang="en-US" sz="2000" b="1" dirty="0">
                  <a:latin typeface="+mj-lt"/>
                </a:endParaRPr>
              </a:p>
            </p:txBody>
          </p:sp>
        </p:grpSp>
        <p:sp>
          <p:nvSpPr>
            <p:cNvPr id="44" name="文字方塊 43">
              <a:extLst>
                <a:ext uri="{FF2B5EF4-FFF2-40B4-BE49-F238E27FC236}">
                  <a16:creationId xmlns:a16="http://schemas.microsoft.com/office/drawing/2014/main" id="{EF81A046-CB0E-4ADC-5C76-D534B3BBC33E}"/>
                </a:ext>
              </a:extLst>
            </p:cNvPr>
            <p:cNvSpPr txBox="1"/>
            <p:nvPr/>
          </p:nvSpPr>
          <p:spPr>
            <a:xfrm>
              <a:off x="7345638" y="4540240"/>
              <a:ext cx="3692036" cy="1138773"/>
            </a:xfrm>
            <a:prstGeom prst="rect">
              <a:avLst/>
            </a:prstGeom>
            <a:noFill/>
          </p:spPr>
          <p:txBody>
            <a:bodyPr wrap="none" rtlCol="0">
              <a:spAutoFit/>
            </a:bodyPr>
            <a:lstStyle/>
            <a:p>
              <a:r>
                <a:rPr kumimoji="1" lang="en-US" altLang="zh-HK" sz="1700" dirty="0"/>
                <a:t>When the local maxima is confirmed</a:t>
              </a:r>
            </a:p>
            <a:p>
              <a:pPr marL="285750" indent="-285750">
                <a:buFont typeface="Wingdings" pitchFamily="2" charset="2"/>
                <a:buChar char="è"/>
              </a:pPr>
              <a:r>
                <a:rPr kumimoji="1" lang="en-US" altLang="zh-HK" sz="1700" dirty="0"/>
                <a:t>The spread is relatively high</a:t>
              </a:r>
            </a:p>
            <a:p>
              <a:pPr marL="285750" indent="-285750">
                <a:buFont typeface="Wingdings" pitchFamily="2" charset="2"/>
                <a:buChar char="è"/>
              </a:pPr>
              <a:r>
                <a:rPr kumimoji="1" lang="en-US" altLang="zh-HK" sz="1700" dirty="0"/>
                <a:t>The spread is under downtrend</a:t>
              </a:r>
            </a:p>
            <a:p>
              <a:pPr marL="285750" indent="-285750">
                <a:buFont typeface="Wingdings" pitchFamily="2" charset="2"/>
                <a:buChar char="è"/>
              </a:pPr>
              <a:r>
                <a:rPr kumimoji="1" lang="en-US" altLang="zh-HK" sz="1700" dirty="0"/>
                <a:t>shorting SPX, vice versa</a:t>
              </a:r>
              <a:endParaRPr kumimoji="1" lang="zh-HK" altLang="en-US" sz="1700" dirty="0"/>
            </a:p>
          </p:txBody>
        </p:sp>
      </p:grpSp>
      <p:grpSp>
        <p:nvGrpSpPr>
          <p:cNvPr id="53" name="群組 52">
            <a:extLst>
              <a:ext uri="{FF2B5EF4-FFF2-40B4-BE49-F238E27FC236}">
                <a16:creationId xmlns:a16="http://schemas.microsoft.com/office/drawing/2014/main" id="{BDE09448-A82D-3A62-5ECF-A4A459BC7BCD}"/>
              </a:ext>
            </a:extLst>
          </p:cNvPr>
          <p:cNvGrpSpPr/>
          <p:nvPr/>
        </p:nvGrpSpPr>
        <p:grpSpPr>
          <a:xfrm>
            <a:off x="6849840" y="5707823"/>
            <a:ext cx="4552912" cy="1015663"/>
            <a:chOff x="6758968" y="5740569"/>
            <a:chExt cx="4552912" cy="1015663"/>
          </a:xfrm>
        </p:grpSpPr>
        <p:grpSp>
          <p:nvGrpSpPr>
            <p:cNvPr id="45" name="群組 44">
              <a:extLst>
                <a:ext uri="{FF2B5EF4-FFF2-40B4-BE49-F238E27FC236}">
                  <a16:creationId xmlns:a16="http://schemas.microsoft.com/office/drawing/2014/main" id="{F392D23A-C7AB-D17C-E3BC-1ABB27ABE4CE}"/>
                </a:ext>
              </a:extLst>
            </p:cNvPr>
            <p:cNvGrpSpPr/>
            <p:nvPr/>
          </p:nvGrpSpPr>
          <p:grpSpPr>
            <a:xfrm>
              <a:off x="6758968" y="5740569"/>
              <a:ext cx="4449750" cy="400110"/>
              <a:chOff x="326136" y="1129721"/>
              <a:chExt cx="4449750" cy="400110"/>
            </a:xfrm>
          </p:grpSpPr>
          <p:grpSp>
            <p:nvGrpSpPr>
              <p:cNvPr id="46" name="群組 45">
                <a:extLst>
                  <a:ext uri="{FF2B5EF4-FFF2-40B4-BE49-F238E27FC236}">
                    <a16:creationId xmlns:a16="http://schemas.microsoft.com/office/drawing/2014/main" id="{786C0AFC-CCEF-B1D6-A0B6-D65A370463A1}"/>
                  </a:ext>
                </a:extLst>
              </p:cNvPr>
              <p:cNvGrpSpPr/>
              <p:nvPr/>
            </p:nvGrpSpPr>
            <p:grpSpPr>
              <a:xfrm>
                <a:off x="326136" y="1166923"/>
                <a:ext cx="399065" cy="309805"/>
                <a:chOff x="595745" y="1428288"/>
                <a:chExt cx="803373" cy="623681"/>
              </a:xfrm>
            </p:grpSpPr>
            <p:grpSp>
              <p:nvGrpSpPr>
                <p:cNvPr id="48" name="群組 47">
                  <a:extLst>
                    <a:ext uri="{FF2B5EF4-FFF2-40B4-BE49-F238E27FC236}">
                      <a16:creationId xmlns:a16="http://schemas.microsoft.com/office/drawing/2014/main" id="{F12775F7-11AC-ED36-02AD-E7A1AFE44FED}"/>
                    </a:ext>
                  </a:extLst>
                </p:cNvPr>
                <p:cNvGrpSpPr/>
                <p:nvPr/>
              </p:nvGrpSpPr>
              <p:grpSpPr>
                <a:xfrm>
                  <a:off x="595745" y="1428288"/>
                  <a:ext cx="803373" cy="623681"/>
                  <a:chOff x="673735" y="810260"/>
                  <a:chExt cx="681355" cy="528955"/>
                </a:xfrm>
                <a:solidFill>
                  <a:srgbClr val="0C3E75"/>
                </a:solidFill>
              </p:grpSpPr>
              <p:sp>
                <p:nvSpPr>
                  <p:cNvPr id="50" name="图形">
                    <a:extLst>
                      <a:ext uri="{FF2B5EF4-FFF2-40B4-BE49-F238E27FC236}">
                        <a16:creationId xmlns:a16="http://schemas.microsoft.com/office/drawing/2014/main" id="{EAFC014C-FF33-69D6-EDD5-9434D0C2AEE1}"/>
                      </a:ext>
                    </a:extLst>
                  </p:cNvPr>
                  <p:cNvSpPr/>
                  <p:nvPr userDrawn="1"/>
                </p:nvSpPr>
                <p:spPr>
                  <a:xfrm rot="3300000">
                    <a:off x="673735" y="810260"/>
                    <a:ext cx="503555" cy="503555"/>
                  </a:xfrm>
                  <a:prstGeom prst="roundRect">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思源黑体 CN Normal" panose="020B0400000000000000" charset="-122"/>
                      <a:ea typeface="思源黑体 CN Normal" panose="020B0400000000000000" charset="-122"/>
                      <a:cs typeface="字魂创中黑" panose="00000500000000000000" charset="-122"/>
                    </a:endParaRPr>
                  </a:p>
                </p:txBody>
              </p:sp>
              <p:sp>
                <p:nvSpPr>
                  <p:cNvPr id="51" name="图形">
                    <a:extLst>
                      <a:ext uri="{FF2B5EF4-FFF2-40B4-BE49-F238E27FC236}">
                        <a16:creationId xmlns:a16="http://schemas.microsoft.com/office/drawing/2014/main" id="{6061CC32-B0CD-0C30-4B0D-1A8F1CD75D70}"/>
                      </a:ext>
                    </a:extLst>
                  </p:cNvPr>
                  <p:cNvSpPr/>
                  <p:nvPr userDrawn="1"/>
                </p:nvSpPr>
                <p:spPr>
                  <a:xfrm rot="3300000">
                    <a:off x="851535" y="835660"/>
                    <a:ext cx="503555" cy="503555"/>
                  </a:xfrm>
                  <a:prstGeom prst="roundRect">
                    <a:avLst/>
                  </a:pr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思源黑体 CN Normal" panose="020B0400000000000000" charset="-122"/>
                      <a:ea typeface="思源黑体 CN Normal" panose="020B0400000000000000" charset="-122"/>
                      <a:cs typeface="字魂创中黑" panose="00000500000000000000" charset="-122"/>
                    </a:endParaRPr>
                  </a:p>
                </p:txBody>
              </p:sp>
            </p:grpSp>
            <p:sp>
              <p:nvSpPr>
                <p:cNvPr id="49" name="文字方塊 48">
                  <a:extLst>
                    <a:ext uri="{FF2B5EF4-FFF2-40B4-BE49-F238E27FC236}">
                      <a16:creationId xmlns:a16="http://schemas.microsoft.com/office/drawing/2014/main" id="{8EAF2B6E-2D87-69D8-D16B-DEE6F11DD667}"/>
                    </a:ext>
                  </a:extLst>
                </p:cNvPr>
                <p:cNvSpPr txBox="1"/>
                <p:nvPr/>
              </p:nvSpPr>
              <p:spPr>
                <a:xfrm>
                  <a:off x="904253" y="1493265"/>
                  <a:ext cx="151933" cy="430326"/>
                </a:xfrm>
                <a:prstGeom prst="rect">
                  <a:avLst/>
                </a:prstGeom>
                <a:noFill/>
              </p:spPr>
              <p:txBody>
                <a:bodyPr wrap="none" rtlCol="0">
                  <a:spAutoFit/>
                </a:bodyPr>
                <a:lstStyle/>
                <a:p>
                  <a:endParaRPr kumimoji="1" lang="zh-HK" altLang="en-US" sz="2800" dirty="0">
                    <a:solidFill>
                      <a:schemeClr val="bg1"/>
                    </a:solidFill>
                  </a:endParaRPr>
                </a:p>
              </p:txBody>
            </p:sp>
          </p:grpSp>
          <p:sp>
            <p:nvSpPr>
              <p:cNvPr id="47" name="文字方塊 46">
                <a:extLst>
                  <a:ext uri="{FF2B5EF4-FFF2-40B4-BE49-F238E27FC236}">
                    <a16:creationId xmlns:a16="http://schemas.microsoft.com/office/drawing/2014/main" id="{0B429F83-7E4F-0737-001B-CD6313899E07}"/>
                  </a:ext>
                </a:extLst>
              </p:cNvPr>
              <p:cNvSpPr txBox="1"/>
              <p:nvPr/>
            </p:nvSpPr>
            <p:spPr>
              <a:xfrm>
                <a:off x="887250" y="1129721"/>
                <a:ext cx="3888636" cy="400110"/>
              </a:xfrm>
              <a:prstGeom prst="rect">
                <a:avLst/>
              </a:prstGeom>
              <a:noFill/>
            </p:spPr>
            <p:txBody>
              <a:bodyPr wrap="square" rtlCol="0">
                <a:spAutoFit/>
              </a:bodyPr>
              <a:lstStyle/>
              <a:p>
                <a:r>
                  <a:rPr kumimoji="1" lang="en-US" altLang="zh-HK" sz="2000" b="1" dirty="0">
                    <a:latin typeface="+mj-lt"/>
                  </a:rPr>
                  <a:t>Hyperparameter</a:t>
                </a:r>
                <a:endParaRPr kumimoji="1" lang="zh-HK" altLang="en-US" sz="2000" b="1" dirty="0">
                  <a:latin typeface="+mj-lt"/>
                </a:endParaRPr>
              </a:p>
            </p:txBody>
          </p:sp>
        </p:grpSp>
        <p:sp>
          <p:nvSpPr>
            <p:cNvPr id="52" name="文字方塊 51">
              <a:extLst>
                <a:ext uri="{FF2B5EF4-FFF2-40B4-BE49-F238E27FC236}">
                  <a16:creationId xmlns:a16="http://schemas.microsoft.com/office/drawing/2014/main" id="{E1FAA792-BAD3-EA30-06A9-BB2027D20829}"/>
                </a:ext>
              </a:extLst>
            </p:cNvPr>
            <p:cNvSpPr txBox="1"/>
            <p:nvPr/>
          </p:nvSpPr>
          <p:spPr>
            <a:xfrm>
              <a:off x="7320082" y="6140679"/>
              <a:ext cx="3991798" cy="615553"/>
            </a:xfrm>
            <a:prstGeom prst="rect">
              <a:avLst/>
            </a:prstGeom>
            <a:noFill/>
          </p:spPr>
          <p:txBody>
            <a:bodyPr wrap="none" rtlCol="0">
              <a:spAutoFit/>
            </a:bodyPr>
            <a:lstStyle/>
            <a:p>
              <a:pPr marL="285750" indent="-285750">
                <a:buFont typeface="Arial" panose="020B0604020202020204" pitchFamily="34" charset="0"/>
                <a:buChar char="•"/>
              </a:pPr>
              <a:r>
                <a:rPr kumimoji="1" lang="en-US" altLang="zh-HK" sz="1700" dirty="0"/>
                <a:t>Order (period to confirm the minima)</a:t>
              </a:r>
            </a:p>
            <a:p>
              <a:pPr marL="285750" indent="-285750">
                <a:buFont typeface="Arial" panose="020B0604020202020204" pitchFamily="34" charset="0"/>
                <a:buChar char="•"/>
              </a:pPr>
              <a:r>
                <a:rPr kumimoji="1" lang="en-US" altLang="zh-HK" sz="1700" dirty="0"/>
                <a:t>Holding dates (n)</a:t>
              </a:r>
            </a:p>
          </p:txBody>
        </p:sp>
      </p:grpSp>
      <p:grpSp>
        <p:nvGrpSpPr>
          <p:cNvPr id="8" name="群組 7">
            <a:extLst>
              <a:ext uri="{FF2B5EF4-FFF2-40B4-BE49-F238E27FC236}">
                <a16:creationId xmlns:a16="http://schemas.microsoft.com/office/drawing/2014/main" id="{5C3C20D1-B226-F2B0-4AFF-B7C7D0EFB692}"/>
              </a:ext>
            </a:extLst>
          </p:cNvPr>
          <p:cNvGrpSpPr/>
          <p:nvPr/>
        </p:nvGrpSpPr>
        <p:grpSpPr>
          <a:xfrm>
            <a:off x="2460" y="3978682"/>
            <a:ext cx="6735954" cy="2808287"/>
            <a:chOff x="2460" y="3978682"/>
            <a:chExt cx="6735954" cy="2808287"/>
          </a:xfrm>
        </p:grpSpPr>
        <p:pic>
          <p:nvPicPr>
            <p:cNvPr id="6" name="圖片 5">
              <a:extLst>
                <a:ext uri="{FF2B5EF4-FFF2-40B4-BE49-F238E27FC236}">
                  <a16:creationId xmlns:a16="http://schemas.microsoft.com/office/drawing/2014/main" id="{A8A07C22-F193-C703-C1E5-127D7217DDCE}"/>
                </a:ext>
              </a:extLst>
            </p:cNvPr>
            <p:cNvPicPr>
              <a:picLocks noChangeAspect="1"/>
            </p:cNvPicPr>
            <p:nvPr/>
          </p:nvPicPr>
          <p:blipFill>
            <a:blip r:embed="rId4"/>
            <a:stretch>
              <a:fillRect/>
            </a:stretch>
          </p:blipFill>
          <p:spPr>
            <a:xfrm>
              <a:off x="2460" y="3978682"/>
              <a:ext cx="6735954" cy="2808287"/>
            </a:xfrm>
            <a:prstGeom prst="rect">
              <a:avLst/>
            </a:prstGeom>
          </p:spPr>
        </p:pic>
        <p:sp>
          <p:nvSpPr>
            <p:cNvPr id="59" name="橢圓 58">
              <a:extLst>
                <a:ext uri="{FF2B5EF4-FFF2-40B4-BE49-F238E27FC236}">
                  <a16:creationId xmlns:a16="http://schemas.microsoft.com/office/drawing/2014/main" id="{C4AF779B-848C-7692-CA56-B14C2E4F7E8F}"/>
                </a:ext>
              </a:extLst>
            </p:cNvPr>
            <p:cNvSpPr/>
            <p:nvPr/>
          </p:nvSpPr>
          <p:spPr>
            <a:xfrm>
              <a:off x="6005075" y="4154357"/>
              <a:ext cx="368829" cy="368829"/>
            </a:xfrm>
            <a:prstGeom prst="ellipse">
              <a:avLst/>
            </a:prstGeom>
            <a:noFill/>
            <a:ln>
              <a:solidFill>
                <a:srgbClr val="A885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60" name="橢圓 59">
              <a:extLst>
                <a:ext uri="{FF2B5EF4-FFF2-40B4-BE49-F238E27FC236}">
                  <a16:creationId xmlns:a16="http://schemas.microsoft.com/office/drawing/2014/main" id="{6507B9E7-9C66-699C-EDB1-8467193F1B9A}"/>
                </a:ext>
              </a:extLst>
            </p:cNvPr>
            <p:cNvSpPr/>
            <p:nvPr/>
          </p:nvSpPr>
          <p:spPr>
            <a:xfrm>
              <a:off x="3361704" y="5991060"/>
              <a:ext cx="368829" cy="368829"/>
            </a:xfrm>
            <a:prstGeom prst="ellipse">
              <a:avLst/>
            </a:prstGeom>
            <a:noFill/>
            <a:ln>
              <a:solidFill>
                <a:srgbClr val="2081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grpSp>
    </p:spTree>
    <p:extLst>
      <p:ext uri="{BB962C8B-B14F-4D97-AF65-F5344CB8AC3E}">
        <p14:creationId xmlns:p14="http://schemas.microsoft.com/office/powerpoint/2010/main" val="145012540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FCDCC"/>
        </a:solidFill>
      </a:spPr>
      <a:bodyPr/>
      <a:lstStyle>
        <a:defPPr algn="l">
          <a:defRPr sz="1200"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3190</TotalTime>
  <Words>2746</Words>
  <Application>Microsoft Macintosh PowerPoint</Application>
  <PresentationFormat>寬螢幕</PresentationFormat>
  <Paragraphs>299</Paragraphs>
  <Slides>20</Slides>
  <Notes>19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20</vt:i4>
      </vt:variant>
    </vt:vector>
  </HeadingPairs>
  <TitlesOfParts>
    <vt:vector size="30" baseType="lpstr">
      <vt:lpstr>-apple-system</vt:lpstr>
      <vt:lpstr>思源黑体 CN Normal</vt:lpstr>
      <vt:lpstr>Aileron Ultra-Bold</vt:lpstr>
      <vt:lpstr>Kai</vt:lpstr>
      <vt:lpstr>Aptos</vt:lpstr>
      <vt:lpstr>Arial</vt:lpstr>
      <vt:lpstr>Comic Sans MS</vt:lpstr>
      <vt:lpstr>Open Sans</vt:lpstr>
      <vt:lpstr>Wingdings</vt:lpstr>
      <vt:lpstr>Office 佈景主題</vt:lpstr>
      <vt:lpstr>PowerPoint 簡報</vt:lpstr>
      <vt:lpstr>Agenda </vt:lpstr>
      <vt:lpstr>Background</vt:lpstr>
      <vt:lpstr>Objective</vt:lpstr>
      <vt:lpstr>Implementation Steps</vt:lpstr>
      <vt:lpstr>Strategy Development</vt:lpstr>
      <vt:lpstr>Mean Reversion</vt:lpstr>
      <vt:lpstr>Rationale Behind</vt:lpstr>
      <vt:lpstr>Strategy Explanation</vt:lpstr>
      <vt:lpstr>Backtesting &amp; Optimization</vt:lpstr>
      <vt:lpstr>Backtesting &amp; Optimization</vt:lpstr>
      <vt:lpstr>Verification &amp; Evaluation</vt:lpstr>
      <vt:lpstr>Verification &amp; Evaluation</vt:lpstr>
      <vt:lpstr>Automate Data Processing</vt:lpstr>
      <vt:lpstr>Automate Data Processing</vt:lpstr>
      <vt:lpstr>Automate Data Processing</vt:lpstr>
      <vt:lpstr>Automate Data Processing</vt:lpstr>
      <vt:lpstr>Limitation &amp; Improvement</vt:lpstr>
      <vt:lpstr>Conclusion</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Kyro Kwok🐼</dc:creator>
  <cp:lastModifiedBy>KWOK Ho Kai</cp:lastModifiedBy>
  <cp:revision>18</cp:revision>
  <dcterms:created xsi:type="dcterms:W3CDTF">2024-04-19T09:19:33Z</dcterms:created>
  <dcterms:modified xsi:type="dcterms:W3CDTF">2024-05-08T01:28:02Z</dcterms:modified>
</cp:coreProperties>
</file>